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74" r:id="rId2"/>
    <p:sldMasterId id="2147483733" r:id="rId3"/>
    <p:sldMasterId id="2147483688" r:id="rId4"/>
    <p:sldMasterId id="2147483719" r:id="rId5"/>
    <p:sldMasterId id="2147483705" r:id="rId6"/>
    <p:sldMasterId id="2147483834" r:id="rId7"/>
  </p:sldMasterIdLst>
  <p:notesMasterIdLst>
    <p:notesMasterId r:id="rId48"/>
  </p:notesMasterIdLst>
  <p:sldIdLst>
    <p:sldId id="256" r:id="rId8"/>
    <p:sldId id="898" r:id="rId9"/>
    <p:sldId id="923" r:id="rId10"/>
    <p:sldId id="328" r:id="rId11"/>
    <p:sldId id="940" r:id="rId12"/>
    <p:sldId id="938" r:id="rId13"/>
    <p:sldId id="268" r:id="rId14"/>
    <p:sldId id="948" r:id="rId15"/>
    <p:sldId id="949" r:id="rId16"/>
    <p:sldId id="950" r:id="rId17"/>
    <p:sldId id="951" r:id="rId18"/>
    <p:sldId id="953" r:id="rId19"/>
    <p:sldId id="952" r:id="rId20"/>
    <p:sldId id="954" r:id="rId21"/>
    <p:sldId id="956" r:id="rId22"/>
    <p:sldId id="418" r:id="rId23"/>
    <p:sldId id="928" r:id="rId24"/>
    <p:sldId id="955" r:id="rId25"/>
    <p:sldId id="957" r:id="rId26"/>
    <p:sldId id="931" r:id="rId27"/>
    <p:sldId id="932" r:id="rId28"/>
    <p:sldId id="933" r:id="rId29"/>
    <p:sldId id="959" r:id="rId30"/>
    <p:sldId id="960" r:id="rId31"/>
    <p:sldId id="961" r:id="rId32"/>
    <p:sldId id="937" r:id="rId33"/>
    <p:sldId id="941" r:id="rId34"/>
    <p:sldId id="962" r:id="rId35"/>
    <p:sldId id="975" r:id="rId36"/>
    <p:sldId id="972" r:id="rId37"/>
    <p:sldId id="973" r:id="rId38"/>
    <p:sldId id="970" r:id="rId39"/>
    <p:sldId id="969" r:id="rId40"/>
    <p:sldId id="968" r:id="rId41"/>
    <p:sldId id="967" r:id="rId42"/>
    <p:sldId id="966" r:id="rId43"/>
    <p:sldId id="965" r:id="rId44"/>
    <p:sldId id="976" r:id="rId45"/>
    <p:sldId id="963" r:id="rId46"/>
    <p:sldId id="278" r:id="rId47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h Zenger" initials="JZ" lastIdx="3" clrIdx="0">
    <p:extLst>
      <p:ext uri="{19B8F6BF-5375-455C-9EA6-DF929625EA0E}">
        <p15:presenceInfo xmlns:p15="http://schemas.microsoft.com/office/powerpoint/2012/main" userId="adb442ba458473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1708E"/>
    <a:srgbClr val="4890A6"/>
    <a:srgbClr val="66A9DA"/>
    <a:srgbClr val="0CD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3" autoAdjust="0"/>
    <p:restoredTop sz="78607" autoAdjust="0"/>
  </p:normalViewPr>
  <p:slideViewPr>
    <p:cSldViewPr snapToGrid="0" snapToObjects="1">
      <p:cViewPr varScale="1">
        <p:scale>
          <a:sx n="125" d="100"/>
          <a:sy n="125" d="100"/>
        </p:scale>
        <p:origin x="16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Profit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Poor</c:v>
                </c:pt>
                <c:pt idx="1">
                  <c:v>Good</c:v>
                </c:pt>
                <c:pt idx="2">
                  <c:v>Great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FA-463A-B2C5-DBF1728B5A4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Customer Satisfacton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Poor</c:v>
                </c:pt>
                <c:pt idx="1">
                  <c:v>Good</c:v>
                </c:pt>
                <c:pt idx="2">
                  <c:v>Great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3.1</c:v>
                </c:pt>
                <c:pt idx="2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FA-463A-B2C5-DBF1728B5A4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Engagement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Poor</c:v>
                </c:pt>
                <c:pt idx="1">
                  <c:v>Good</c:v>
                </c:pt>
                <c:pt idx="2">
                  <c:v>Great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1.2</c:v>
                </c:pt>
                <c:pt idx="1">
                  <c:v>3.2</c:v>
                </c:pt>
                <c:pt idx="2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FA-463A-B2C5-DBF1728B5A4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Discretionary Effort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Poor</c:v>
                </c:pt>
                <c:pt idx="1">
                  <c:v>Good</c:v>
                </c:pt>
                <c:pt idx="2">
                  <c:v>Great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1.3</c:v>
                </c:pt>
                <c:pt idx="1">
                  <c:v>3.3</c:v>
                </c:pt>
                <c:pt idx="2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7FA-463A-B2C5-DBF1728B5A4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Sales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Poor</c:v>
                </c:pt>
                <c:pt idx="1">
                  <c:v>Good</c:v>
                </c:pt>
                <c:pt idx="2">
                  <c:v>Great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1.4</c:v>
                </c:pt>
                <c:pt idx="1">
                  <c:v>3.4</c:v>
                </c:pt>
                <c:pt idx="2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7FA-463A-B2C5-DBF1728B5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0608152"/>
        <c:axId val="710602576"/>
      </c:lineChart>
      <c:catAx>
        <c:axId val="710608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Leadership Effectiveness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602576"/>
        <c:crosses val="autoZero"/>
        <c:auto val="1"/>
        <c:lblAlgn val="ctr"/>
        <c:lblOffset val="100"/>
        <c:noMultiLvlLbl val="0"/>
      </c:catAx>
      <c:valAx>
        <c:axId val="710602576"/>
        <c:scaling>
          <c:orientation val="minMax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Outcomes</a:t>
                </a:r>
              </a:p>
            </c:rich>
          </c:tx>
          <c:layout>
            <c:manualLayout>
              <c:xMode val="edge"/>
              <c:yMode val="edge"/>
              <c:x val="0"/>
              <c:y val="0.46572507203722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710608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Managers’</a:t>
            </a:r>
            <a:r>
              <a:rPr lang="en-US" baseline="0" dirty="0"/>
              <a:t> behavior impacts   </a:t>
            </a:r>
            <a:br>
              <a:rPr lang="en-US" baseline="0" dirty="0"/>
            </a:br>
            <a:r>
              <a:rPr lang="en-US" baseline="0" dirty="0"/>
              <a:t>Direct Reports’ effectiveness </a:t>
            </a:r>
            <a:endParaRPr lang="en-US" dirty="0"/>
          </a:p>
        </c:rich>
      </c:tx>
      <c:layout>
        <c:manualLayout>
          <c:xMode val="edge"/>
          <c:yMode val="edge"/>
          <c:x val="0.31630523863088544"/>
          <c:y val="2.9511213744841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Bottom 10%</c:v>
                </c:pt>
                <c:pt idx="1">
                  <c:v>Next 25%</c:v>
                </c:pt>
                <c:pt idx="2">
                  <c:v>Middle 30%</c:v>
                </c:pt>
                <c:pt idx="3">
                  <c:v>Next 25%</c:v>
                </c:pt>
                <c:pt idx="4">
                  <c:v>Top 10%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29.2</c:v>
                </c:pt>
                <c:pt idx="1">
                  <c:v>41.4968</c:v>
                </c:pt>
                <c:pt idx="2">
                  <c:v>51.236899999999999</c:v>
                </c:pt>
                <c:pt idx="3">
                  <c:v>57.595999999999997</c:v>
                </c:pt>
                <c:pt idx="4">
                  <c:v>74.575000000000003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A-45A8-A72F-6BC08694C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4755928"/>
        <c:axId val="85711600"/>
      </c:barChart>
      <c:catAx>
        <c:axId val="374755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Effectiveness of Manager on Top 20 Items</a:t>
                </a:r>
              </a:p>
            </c:rich>
          </c:tx>
          <c:layout>
            <c:manualLayout>
              <c:xMode val="edge"/>
              <c:yMode val="edge"/>
              <c:x val="0.36530805026183322"/>
              <c:y val="0.92375417752789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11600"/>
        <c:crosses val="autoZero"/>
        <c:auto val="1"/>
        <c:lblAlgn val="ctr"/>
        <c:lblOffset val="100"/>
        <c:noMultiLvlLbl val="0"/>
      </c:catAx>
      <c:valAx>
        <c:axId val="8571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>
                    <a:effectLst/>
                  </a:rPr>
                  <a:t>Effectiveness of Direct Report on Top 20 Items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933977455716585E-2"/>
              <c:y val="0.168886247309651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75592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98736269077499"/>
          <c:y val="4.3010752688171998E-2"/>
          <c:w val="0.72800792262078595"/>
          <c:h val="0.76008568950762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4"/>
            </a:solidFill>
            <a:ln w="11866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6090210945854201E-4"/>
                  <c:y val="-6.6477973887496501E-3"/>
                </c:manualLayout>
              </c:layout>
              <c:spPr>
                <a:solidFill>
                  <a:schemeClr val="bg1"/>
                </a:solidFill>
                <a:ln w="23733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90-E142-BBB0-3410624F6A6E}"/>
                </c:ext>
              </c:extLst>
            </c:dLbl>
            <c:dLbl>
              <c:idx val="1"/>
              <c:layout>
                <c:manualLayout>
                  <c:x val="-0.155111822696022"/>
                  <c:y val="0"/>
                </c:manualLayout>
              </c:layout>
              <c:spPr>
                <a:noFill/>
                <a:ln w="23733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tx1"/>
                      </a:solidFill>
                      <a:latin typeface="+mn-lt"/>
                      <a:ea typeface="Gill Sans MT"/>
                      <a:cs typeface="Gill Sans M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90-E142-BBB0-3410624F6A6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90-E142-BBB0-3410624F6A6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90-E142-BBB0-3410624F6A6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90-E142-BBB0-3410624F6A6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90-E142-BBB0-3410624F6A6E}"/>
                </c:ext>
              </c:extLst>
            </c:dLbl>
            <c:spPr>
              <a:noFill/>
              <a:ln w="2373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34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90-E142-BBB0-3410624F6A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0456368"/>
        <c:axId val="700458688"/>
      </c:barChart>
      <c:catAx>
        <c:axId val="7004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18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0458688"/>
        <c:crosses val="autoZero"/>
        <c:auto val="1"/>
        <c:lblAlgn val="ctr"/>
        <c:lblOffset val="100"/>
        <c:noMultiLvlLbl val="0"/>
      </c:catAx>
      <c:valAx>
        <c:axId val="700458688"/>
        <c:scaling>
          <c:orientation val="minMax"/>
          <c:max val="100"/>
        </c:scaling>
        <c:delete val="0"/>
        <c:axPos val="l"/>
        <c:majorGridlines>
          <c:spPr>
            <a:ln w="11866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0" dirty="0"/>
                  <a:t>Average Leadership Effectiveness Percentile Ranking</a:t>
                </a:r>
                <a:r>
                  <a:rPr lang="en-US" sz="1800" b="0" baseline="0" dirty="0"/>
                  <a:t> </a:t>
                </a:r>
                <a:r>
                  <a:rPr lang="en-US" sz="1800" b="0" dirty="0"/>
                  <a:t>on 
360 Results</a:t>
                </a:r>
              </a:p>
            </c:rich>
          </c:tx>
          <c:layout>
            <c:manualLayout>
              <c:xMode val="edge"/>
              <c:yMode val="edge"/>
              <c:x val="4.5703526189661085E-4"/>
              <c:y val="0.23705807014823366"/>
            </c:manualLayout>
          </c:layout>
          <c:overlay val="0"/>
          <c:spPr>
            <a:noFill/>
            <a:ln w="2373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1866">
            <a:noFill/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0456368"/>
        <c:crosses val="autoZero"/>
        <c:crossBetween val="between"/>
        <c:minorUnit val="5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2" b="1" i="0" u="none" strike="noStrike" baseline="0">
          <a:solidFill>
            <a:schemeClr val="tx1"/>
          </a:solidFill>
          <a:latin typeface="Gill Sans MT"/>
          <a:ea typeface="Gill Sans MT"/>
          <a:cs typeface="Gill Sans MT"/>
        </a:defRPr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72539845562781"/>
          <c:y val="3.603918632277444E-2"/>
          <c:w val="0.72800791205447146"/>
          <c:h val="0.77467358155722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4"/>
            </a:solidFill>
            <a:ln w="11866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6090210945854201E-4"/>
                  <c:y val="-6.6477973887496501E-3"/>
                </c:manualLayout>
              </c:layout>
              <c:spPr>
                <a:solidFill>
                  <a:schemeClr val="bg1"/>
                </a:solidFill>
                <a:ln w="23733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F4-EF4F-A902-52B187E486B2}"/>
                </c:ext>
              </c:extLst>
            </c:dLbl>
            <c:dLbl>
              <c:idx val="1"/>
              <c:layout>
                <c:manualLayout>
                  <c:x val="-7.9080392728692495E-4"/>
                  <c:y val="0"/>
                </c:manualLayout>
              </c:layout>
              <c:spPr>
                <a:solidFill>
                  <a:schemeClr val="bg1"/>
                </a:solidFill>
                <a:ln w="23733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tx1"/>
                      </a:solidFill>
                      <a:latin typeface="+mn-lt"/>
                      <a:ea typeface="Gill Sans MT"/>
                      <a:cs typeface="Gill Sans M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F4-EF4F-A902-52B187E486B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F4-EF4F-A902-52B187E486B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F4-EF4F-A902-52B187E486B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F4-EF4F-A902-52B187E486B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F4-EF4F-A902-52B187E486B2}"/>
                </c:ext>
              </c:extLst>
            </c:dLbl>
            <c:spPr>
              <a:noFill/>
              <a:ln w="2373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34</c:v>
                </c:pt>
                <c:pt idx="1">
                  <c:v>64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F4-EF4F-A902-52B187E486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5131120"/>
        <c:axId val="931105872"/>
      </c:barChart>
      <c:catAx>
        <c:axId val="96513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18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31105872"/>
        <c:crosses val="autoZero"/>
        <c:auto val="1"/>
        <c:lblAlgn val="ctr"/>
        <c:lblOffset val="100"/>
        <c:noMultiLvlLbl val="0"/>
      </c:catAx>
      <c:valAx>
        <c:axId val="931105872"/>
        <c:scaling>
          <c:orientation val="minMax"/>
          <c:max val="100"/>
        </c:scaling>
        <c:delete val="0"/>
        <c:axPos val="l"/>
        <c:majorGridlines>
          <c:spPr>
            <a:ln w="11866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0" dirty="0"/>
                  <a:t>Average </a:t>
                </a:r>
                <a:r>
                  <a:rPr lang="en-US" sz="1800" b="0" i="0" u="none" strike="noStrike" baseline="0" dirty="0">
                    <a:effectLst/>
                  </a:rPr>
                  <a:t>Leadership Effectiveness </a:t>
                </a:r>
                <a:r>
                  <a:rPr lang="en-US" sz="1800" b="0" dirty="0"/>
                  <a:t> Percentile Ranking</a:t>
                </a:r>
                <a:r>
                  <a:rPr lang="en-US" sz="1800" b="0" baseline="0" dirty="0"/>
                  <a:t> </a:t>
                </a:r>
                <a:r>
                  <a:rPr lang="en-US" sz="1800" b="0" dirty="0"/>
                  <a:t>on 
360 Results</a:t>
                </a:r>
              </a:p>
            </c:rich>
          </c:tx>
          <c:layout>
            <c:manualLayout>
              <c:xMode val="edge"/>
              <c:yMode val="edge"/>
              <c:x val="4.5703526189661074E-4"/>
              <c:y val="0.23997564855815343"/>
            </c:manualLayout>
          </c:layout>
          <c:overlay val="0"/>
          <c:spPr>
            <a:noFill/>
            <a:ln w="2373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1866">
            <a:noFill/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5131120"/>
        <c:crosses val="autoZero"/>
        <c:crossBetween val="between"/>
        <c:minorUnit val="5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2" b="1" i="0" u="none" strike="noStrike" baseline="0">
          <a:solidFill>
            <a:schemeClr val="tx1"/>
          </a:solidFill>
          <a:latin typeface="Gill Sans MT"/>
          <a:ea typeface="Gill Sans MT"/>
          <a:cs typeface="Gill Sans MT"/>
        </a:defRPr>
      </a:pPr>
      <a:endParaRPr lang="en-US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72539845562781"/>
          <c:y val="3.9525025581119595E-2"/>
          <c:w val="0.7292156415230705"/>
          <c:h val="0.77759115996714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4"/>
            </a:solidFill>
            <a:ln w="11866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6090210945854201E-4"/>
                  <c:y val="-6.6477973887496501E-3"/>
                </c:manualLayout>
              </c:layout>
              <c:spPr>
                <a:solidFill>
                  <a:schemeClr val="bg1"/>
                </a:solidFill>
                <a:ln w="23733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F0-1C48-8E70-E0CAABA99A3B}"/>
                </c:ext>
              </c:extLst>
            </c:dLbl>
            <c:dLbl>
              <c:idx val="1"/>
              <c:layout>
                <c:manualLayout>
                  <c:x val="-7.9080392728692495E-4"/>
                  <c:y val="0"/>
                </c:manualLayout>
              </c:layout>
              <c:spPr>
                <a:solidFill>
                  <a:schemeClr val="bg1"/>
                </a:solidFill>
                <a:ln w="23733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tx1"/>
                      </a:solidFill>
                      <a:latin typeface="+mn-lt"/>
                      <a:ea typeface="Gill Sans MT"/>
                      <a:cs typeface="Gill Sans M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F0-1C48-8E70-E0CAABA99A3B}"/>
                </c:ext>
              </c:extLst>
            </c:dLbl>
            <c:dLbl>
              <c:idx val="2"/>
              <c:layout>
                <c:manualLayout>
                  <c:x val="0"/>
                  <c:y val="-1.0457517775035501E-2"/>
                </c:manualLayout>
              </c:layout>
              <c:spPr>
                <a:solidFill>
                  <a:schemeClr val="bg1"/>
                </a:solidFill>
                <a:ln w="23733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F0-1C48-8E70-E0CAABA99A3B}"/>
                </c:ext>
              </c:extLst>
            </c:dLbl>
            <c:spPr>
              <a:noFill/>
              <a:ln w="2373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34</c:v>
                </c:pt>
                <c:pt idx="1">
                  <c:v>64</c:v>
                </c:pt>
                <c:pt idx="2">
                  <c:v>72</c:v>
                </c:pt>
                <c:pt idx="3">
                  <c:v>81</c:v>
                </c:pt>
                <c:pt idx="4">
                  <c:v>89</c:v>
                </c:pt>
                <c:pt idx="5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F0-1C48-8E70-E0CAABA99A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1055856"/>
        <c:axId val="701058176"/>
      </c:barChart>
      <c:catAx>
        <c:axId val="70105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18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1058176"/>
        <c:crosses val="autoZero"/>
        <c:auto val="1"/>
        <c:lblAlgn val="ctr"/>
        <c:lblOffset val="100"/>
        <c:noMultiLvlLbl val="0"/>
      </c:catAx>
      <c:valAx>
        <c:axId val="701058176"/>
        <c:scaling>
          <c:orientation val="minMax"/>
          <c:max val="100"/>
        </c:scaling>
        <c:delete val="0"/>
        <c:axPos val="l"/>
        <c:majorGridlines>
          <c:spPr>
            <a:ln w="11866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0" dirty="0"/>
                  <a:t>Average Leadership</a:t>
                </a:r>
                <a:r>
                  <a:rPr lang="en-US" sz="1800" b="0" baseline="0" dirty="0"/>
                  <a:t> Effectiveness</a:t>
                </a:r>
                <a:r>
                  <a:rPr lang="en-US" sz="1800" b="0" dirty="0"/>
                  <a:t> Percentile Ranking</a:t>
                </a:r>
                <a:r>
                  <a:rPr lang="en-US" sz="1800" b="0" baseline="0" dirty="0"/>
                  <a:t> </a:t>
                </a:r>
                <a:r>
                  <a:rPr lang="en-US" sz="1800" b="0" dirty="0"/>
                  <a:t>on 
360 Results</a:t>
                </a:r>
              </a:p>
            </c:rich>
          </c:tx>
          <c:layout>
            <c:manualLayout>
              <c:xMode val="edge"/>
              <c:yMode val="edge"/>
              <c:x val="0"/>
              <c:y val="0.23713434070194178"/>
            </c:manualLayout>
          </c:layout>
          <c:overlay val="0"/>
          <c:spPr>
            <a:noFill/>
            <a:ln w="2373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1866">
            <a:noFill/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1055856"/>
        <c:crosses val="autoZero"/>
        <c:crossBetween val="between"/>
        <c:minorUnit val="5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2" b="1" i="0" u="none" strike="noStrike" baseline="0">
          <a:solidFill>
            <a:schemeClr val="tx1"/>
          </a:solidFill>
          <a:latin typeface="Gill Sans MT"/>
          <a:ea typeface="Gill Sans MT"/>
          <a:cs typeface="Gill Sans MT"/>
        </a:defRPr>
      </a:pPr>
      <a:endParaRPr lang="en-US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Results from 157 Leaders on Inspires and Motivates Others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4-7448-A750-2893A461F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8457672"/>
        <c:axId val="778453408"/>
      </c:barChart>
      <c:catAx>
        <c:axId val="77845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453408"/>
        <c:crosses val="autoZero"/>
        <c:auto val="1"/>
        <c:lblAlgn val="ctr"/>
        <c:lblOffset val="100"/>
        <c:noMultiLvlLbl val="0"/>
      </c:catAx>
      <c:valAx>
        <c:axId val="77845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Inspire and Motivate Others (Percentile)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457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Pre-Post Test Changes on Companion Competencies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Develops Others</c:v>
                </c:pt>
                <c:pt idx="1">
                  <c:v>Being Collaborative and a Team Player</c:v>
                </c:pt>
                <c:pt idx="2">
                  <c:v>Making an Emotional Connection</c:v>
                </c:pt>
                <c:pt idx="3">
                  <c:v>Communicates Powerfully and Prolifically</c:v>
                </c:pt>
                <c:pt idx="4">
                  <c:v>Fosters Innovation</c:v>
                </c:pt>
                <c:pt idx="5">
                  <c:v>Clear Vision and Direction</c:v>
                </c:pt>
                <c:pt idx="6">
                  <c:v>Establishes Stretch Goals</c:v>
                </c:pt>
                <c:pt idx="7">
                  <c:v>Role Model</c:v>
                </c:pt>
                <c:pt idx="8">
                  <c:v>Champions Change</c:v>
                </c:pt>
                <c:pt idx="9">
                  <c:v>Takes Initiative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34.799999999999997</c:v>
                </c:pt>
                <c:pt idx="1">
                  <c:v>42.06</c:v>
                </c:pt>
                <c:pt idx="2">
                  <c:v>36.130000000000003</c:v>
                </c:pt>
                <c:pt idx="3">
                  <c:v>41.71</c:v>
                </c:pt>
                <c:pt idx="4">
                  <c:v>40.619999999999997</c:v>
                </c:pt>
                <c:pt idx="5">
                  <c:v>44.35</c:v>
                </c:pt>
                <c:pt idx="6">
                  <c:v>42.36</c:v>
                </c:pt>
                <c:pt idx="7">
                  <c:v>35.94</c:v>
                </c:pt>
                <c:pt idx="8">
                  <c:v>43.41</c:v>
                </c:pt>
                <c:pt idx="9">
                  <c:v>42.89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4-844D-8D22-02870EACD0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Develops Others</c:v>
                </c:pt>
                <c:pt idx="1">
                  <c:v>Being Collaborative and a Team Player</c:v>
                </c:pt>
                <c:pt idx="2">
                  <c:v>Making an Emotional Connection</c:v>
                </c:pt>
                <c:pt idx="3">
                  <c:v>Communicates Powerfully and Prolifically</c:v>
                </c:pt>
                <c:pt idx="4">
                  <c:v>Fosters Innovation</c:v>
                </c:pt>
                <c:pt idx="5">
                  <c:v>Clear Vision and Direction</c:v>
                </c:pt>
                <c:pt idx="6">
                  <c:v>Establishes Stretch Goals</c:v>
                </c:pt>
                <c:pt idx="7">
                  <c:v>Role Model</c:v>
                </c:pt>
                <c:pt idx="8">
                  <c:v>Champions Change</c:v>
                </c:pt>
                <c:pt idx="9">
                  <c:v>Takes Initiative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67.739999999999995</c:v>
                </c:pt>
                <c:pt idx="1">
                  <c:v>74.34</c:v>
                </c:pt>
                <c:pt idx="2">
                  <c:v>67.319999999999993</c:v>
                </c:pt>
                <c:pt idx="3">
                  <c:v>72.87</c:v>
                </c:pt>
                <c:pt idx="4">
                  <c:v>71.41</c:v>
                </c:pt>
                <c:pt idx="5">
                  <c:v>74.52</c:v>
                </c:pt>
                <c:pt idx="6">
                  <c:v>71.849999999999994</c:v>
                </c:pt>
                <c:pt idx="7">
                  <c:v>63.06</c:v>
                </c:pt>
                <c:pt idx="8">
                  <c:v>70.3</c:v>
                </c:pt>
                <c:pt idx="9">
                  <c:v>67.38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4-844D-8D22-02870EACD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9792912"/>
        <c:axId val="419795208"/>
      </c:barChart>
      <c:catAx>
        <c:axId val="419792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795208"/>
        <c:crosses val="autoZero"/>
        <c:auto val="1"/>
        <c:lblAlgn val="ctr"/>
        <c:lblOffset val="100"/>
        <c:noMultiLvlLbl val="0"/>
      </c:catAx>
      <c:valAx>
        <c:axId val="41979520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79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56-504C-A14A-6F5A99C9B7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56-504C-A14A-6F5A99C9B7F6}"/>
              </c:ext>
            </c:extLst>
          </c:dPt>
          <c:dLbls>
            <c:dLbl>
              <c:idx val="0"/>
              <c:layout>
                <c:manualLayout>
                  <c:x val="-9.1721758911814194E-2"/>
                  <c:y val="0.15083590394954902"/>
                </c:manualLayout>
              </c:layout>
              <c:tx>
                <c:rich>
                  <a:bodyPr/>
                  <a:lstStyle/>
                  <a:p>
                    <a:fld id="{E6FD7F1B-61EF-5643-8068-D834777A27F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156-504C-A14A-6F5A99C9B7F6}"/>
                </c:ext>
              </c:extLst>
            </c:dLbl>
            <c:dLbl>
              <c:idx val="1"/>
              <c:layout>
                <c:manualLayout>
                  <c:x val="8.9821967509898737E-2"/>
                  <c:y val="-0.18905975784995324"/>
                </c:manualLayout>
              </c:layout>
              <c:tx>
                <c:rich>
                  <a:bodyPr/>
                  <a:lstStyle/>
                  <a:p>
                    <a:fld id="{52468311-0980-014A-8C63-ACE1F32A65C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156-504C-A14A-6F5A99C9B7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Did not Improve</c:v>
                </c:pt>
                <c:pt idx="1">
                  <c:v>Improved 1 or More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56-504C-A14A-6F5A99C9B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5CFFD73-D860-964C-A608-570FA48F629D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0CC579F-2F32-E64E-A9BA-C9595B41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C579F-2F32-E64E-A9BA-C9595B4185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2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C579F-2F32-E64E-A9BA-C9595B4185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0825" y="685800"/>
            <a:ext cx="6188075" cy="3481388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163" y="4261384"/>
            <a:ext cx="4959174" cy="41757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35" tIns="46369" rIns="92735" bIns="46369"/>
          <a:lstStyle/>
          <a:p>
            <a:pPr eaLnBrk="1" hangingPunct="1"/>
            <a:r>
              <a:rPr lang="en-US" dirty="0"/>
              <a:t>As Joe is talking about ways of inspiring…maybe global pictures to illustrate the words instead of the using the words…not sure perky is global?</a:t>
            </a:r>
          </a:p>
        </p:txBody>
      </p:sp>
    </p:spTree>
    <p:extLst>
      <p:ext uri="{BB962C8B-B14F-4D97-AF65-F5344CB8AC3E}">
        <p14:creationId xmlns:p14="http://schemas.microsoft.com/office/powerpoint/2010/main" val="1810034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C579F-2F32-E64E-A9BA-C9595B4185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20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C579F-2F32-E64E-A9BA-C9595B4185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9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C579F-2F32-E64E-A9BA-C9595B4185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20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C579F-2F32-E64E-A9BA-C9595B41852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6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—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783364"/>
            <a:ext cx="12192000" cy="307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895295"/>
            <a:ext cx="10515600" cy="7413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5158581"/>
            <a:ext cx="10515600" cy="862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3783364"/>
          </a:xfrm>
          <a:prstGeom prst="rect">
            <a:avLst/>
          </a:prstGeom>
          <a:solidFill>
            <a:srgbClr val="11708E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61113" y="4746386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372838"/>
            <a:ext cx="2723896" cy="4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3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—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4890A6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563112" y="0"/>
            <a:ext cx="8610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038828" y="2939970"/>
            <a:ext cx="804507" cy="804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187006" y="715997"/>
            <a:ext cx="7718482" cy="43462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8446" y="1228647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289" y="3067291"/>
            <a:ext cx="685029" cy="5508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187007" y="1598697"/>
            <a:ext cx="7718482" cy="48664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—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33923" y="6528122"/>
            <a:ext cx="11758078" cy="329878"/>
          </a:xfrm>
          <a:prstGeom prst="rect">
            <a:avLst/>
          </a:prstGeom>
          <a:solidFill>
            <a:srgbClr val="489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6528122"/>
            <a:ext cx="433922" cy="329878"/>
          </a:xfrm>
          <a:prstGeom prst="rect">
            <a:avLst/>
          </a:prstGeom>
          <a:solidFill>
            <a:srgbClr val="489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" y="6581301"/>
            <a:ext cx="275120" cy="243840"/>
          </a:xfrm>
          <a:prstGeom prst="rect">
            <a:avLst/>
          </a:prstGeom>
        </p:spPr>
      </p:pic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2019  Zenger Folkman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9385" y="1082343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87945" y="569300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64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358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—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33923" y="6528122"/>
            <a:ext cx="11758078" cy="329878"/>
          </a:xfrm>
          <a:prstGeom prst="rect">
            <a:avLst/>
          </a:prstGeom>
          <a:solidFill>
            <a:srgbClr val="489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6528122"/>
            <a:ext cx="390730" cy="329878"/>
          </a:xfrm>
          <a:prstGeom prst="rect">
            <a:avLst/>
          </a:prstGeom>
          <a:solidFill>
            <a:srgbClr val="0C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" y="6581301"/>
            <a:ext cx="275120" cy="243840"/>
          </a:xfrm>
          <a:prstGeom prst="rect">
            <a:avLst/>
          </a:prstGeom>
        </p:spPr>
      </p:pic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2019  Zenger Folkman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9385" y="1484679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87945" y="971636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820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381000"/>
          </a:xfrm>
          <a:prstGeom prst="rect">
            <a:avLst/>
          </a:prstGeom>
          <a:gradFill rotWithShape="1">
            <a:gsLst>
              <a:gs pos="0">
                <a:srgbClr val="366078"/>
              </a:gs>
              <a:gs pos="100000">
                <a:srgbClr val="46728C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477000"/>
            <a:ext cx="12192000" cy="381000"/>
            <a:chOff x="0" y="6477000"/>
            <a:chExt cx="9144000" cy="381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477000"/>
              <a:ext cx="91440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 userDrawn="1"/>
        </p:nvCxnSpPr>
        <p:spPr bwMode="auto">
          <a:xfrm>
            <a:off x="0" y="381000"/>
            <a:ext cx="12192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823200" y="50800"/>
            <a:ext cx="4165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+mn-lt"/>
                <a:cs typeface="+mn-cs"/>
              </a:rPr>
              <a:t>www.zengerfolkman.com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08000" y="6545263"/>
            <a:ext cx="3048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cs typeface="+mn-cs"/>
              </a:rPr>
              <a:t>© 2016 Zenger Folkman </a:t>
            </a:r>
          </a:p>
        </p:txBody>
      </p:sp>
      <p:pic>
        <p:nvPicPr>
          <p:cNvPr id="11" name="Picture 13" descr="New ZF Logo White Letters Blue Dot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17" y="36513"/>
            <a:ext cx="2300816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1141414"/>
            <a:ext cx="1219200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614215-C80E-4E75-9EFC-083690AC40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08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5032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6502400" y="1374810"/>
            <a:ext cx="5080000" cy="472119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70400" y="6477000"/>
            <a:ext cx="3454400" cy="35052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A89F-0699-469B-9230-92EC69338C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3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—Sing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8153399" cy="6858000"/>
          </a:xfrm>
          <a:prstGeom prst="rect">
            <a:avLst/>
          </a:prstGeom>
          <a:solidFill>
            <a:srgbClr val="11708E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0200" y="1240989"/>
            <a:ext cx="7546474" cy="3656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0200" y="2096551"/>
            <a:ext cx="7546474" cy="4123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372838"/>
            <a:ext cx="502433" cy="44530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15217" y="1777287"/>
            <a:ext cx="1824903" cy="0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 Zenger Folkman</a:t>
            </a:r>
          </a:p>
        </p:txBody>
      </p:sp>
    </p:spTree>
    <p:extLst>
      <p:ext uri="{BB962C8B-B14F-4D97-AF65-F5344CB8AC3E}">
        <p14:creationId xmlns:p14="http://schemas.microsoft.com/office/powerpoint/2010/main" val="58610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—Single Over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8153399" cy="6858000"/>
          </a:xfrm>
          <a:prstGeom prst="rect">
            <a:avLst/>
          </a:prstGeom>
          <a:solidFill>
            <a:srgbClr val="66A9D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0200" y="1240989"/>
            <a:ext cx="7546474" cy="3656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0200" y="2096551"/>
            <a:ext cx="7546474" cy="4123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372838"/>
            <a:ext cx="502433" cy="44530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15217" y="1777287"/>
            <a:ext cx="1824903" cy="0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 Zenger Folkman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—Doub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8153399" cy="6858000"/>
          </a:xfrm>
          <a:prstGeom prst="rect">
            <a:avLst/>
          </a:prstGeom>
          <a:solidFill>
            <a:srgbClr val="11708E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0200" y="1665528"/>
            <a:ext cx="7546474" cy="3656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0200" y="2486525"/>
            <a:ext cx="7546474" cy="3733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372838"/>
            <a:ext cx="502433" cy="44530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15217" y="2201826"/>
            <a:ext cx="1824903" cy="0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 Zenger Folkman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—Double Over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8153399" cy="6858000"/>
          </a:xfrm>
          <a:prstGeom prst="rect">
            <a:avLst/>
          </a:prstGeom>
          <a:solidFill>
            <a:srgbClr val="66A9D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0200" y="1665528"/>
            <a:ext cx="7546474" cy="3656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0200" y="2486525"/>
            <a:ext cx="7546474" cy="3733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372838"/>
            <a:ext cx="502433" cy="44530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15217" y="2201826"/>
            <a:ext cx="1824903" cy="0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 Zenger Folkman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—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783364"/>
            <a:ext cx="12192000" cy="307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4425647"/>
            <a:ext cx="10515600" cy="7413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5579205"/>
            <a:ext cx="10515600" cy="862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3783364"/>
          </a:xfrm>
          <a:prstGeom prst="rect">
            <a:avLst/>
          </a:prstGeom>
          <a:solidFill>
            <a:srgbClr val="11708E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61113" y="5276738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372838"/>
            <a:ext cx="2723896" cy="474851"/>
          </a:xfrm>
          <a:prstGeom prst="rect">
            <a:avLst/>
          </a:prstGeom>
        </p:spPr>
      </p:pic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</p:spTree>
    <p:extLst>
      <p:ext uri="{BB962C8B-B14F-4D97-AF65-F5344CB8AC3E}">
        <p14:creationId xmlns:p14="http://schemas.microsoft.com/office/powerpoint/2010/main" val="1693138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—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81813"/>
          </a:xfrm>
          <a:prstGeom prst="rect">
            <a:avLst/>
          </a:prstGeom>
          <a:solidFill>
            <a:srgbClr val="4890A6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7306" y="3942777"/>
            <a:ext cx="11353800" cy="7054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19193"/>
            <a:ext cx="837235" cy="742046"/>
          </a:xfrm>
          <a:prstGeom prst="rect">
            <a:avLst/>
          </a:prstGeom>
        </p:spPr>
      </p:pic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2019  Zenger Folkman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97306" y="4916771"/>
            <a:ext cx="11353800" cy="42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66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—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81813"/>
          </a:xfrm>
          <a:prstGeom prst="rect">
            <a:avLst/>
          </a:prstGeom>
          <a:solidFill>
            <a:srgbClr val="66A9DA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7306" y="3942777"/>
            <a:ext cx="11353800" cy="7054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19193"/>
            <a:ext cx="837235" cy="742046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97306" y="4916771"/>
            <a:ext cx="11353800" cy="42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2019  Zenger Folkman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—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81813"/>
          </a:xfrm>
          <a:prstGeom prst="rect">
            <a:avLst/>
          </a:prstGeom>
          <a:solidFill>
            <a:srgbClr val="11708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7306" y="3942777"/>
            <a:ext cx="11353800" cy="7054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19193"/>
            <a:ext cx="837235" cy="742046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97306" y="4916771"/>
            <a:ext cx="11353800" cy="42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2019  Zenger Folkman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—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81813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717886" y="1897408"/>
            <a:ext cx="10912640" cy="4090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7079" y="3158647"/>
            <a:ext cx="10214253" cy="70542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19193"/>
            <a:ext cx="837235" cy="742046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67079" y="4981537"/>
            <a:ext cx="10214252" cy="4272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2019  Zenger Folkman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—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81813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717886" y="1897408"/>
            <a:ext cx="10912640" cy="40907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7079" y="3158647"/>
            <a:ext cx="10214253" cy="70542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19193"/>
            <a:ext cx="837235" cy="742046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67079" y="4981537"/>
            <a:ext cx="10214252" cy="4272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2019  Zenger Folkman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—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17886" y="1897408"/>
            <a:ext cx="10912640" cy="4090737"/>
          </a:xfrm>
          <a:prstGeom prst="rect">
            <a:avLst/>
          </a:prstGeom>
          <a:solidFill>
            <a:srgbClr val="117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81813"/>
          </a:xfrm>
          <a:prstGeom prst="rect">
            <a:avLst/>
          </a:prstGeom>
          <a:solidFill>
            <a:srgbClr val="11708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7079" y="3158647"/>
            <a:ext cx="10214253" cy="70542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19193"/>
            <a:ext cx="837235" cy="742046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67079" y="4981537"/>
            <a:ext cx="10214252" cy="4272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2019  Zenger Folkman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4152-01E0-496C-9963-B3B2C40F9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87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7" y="335490"/>
            <a:ext cx="10972803" cy="8075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447802"/>
            <a:ext cx="5242560" cy="42671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Zenger Folkman 2014- EL51.3.9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B23-C7A7-4CD7-A59D-4B81AB7D8B43}" type="slidenum">
              <a:rPr/>
              <a:pPr/>
              <a:t>‹#›</a:t>
            </a:fld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09600" y="1447801"/>
            <a:ext cx="5242560" cy="4267199"/>
          </a:xfrm>
          <a:solidFill>
            <a:schemeClr val="bg2"/>
          </a:solidFill>
        </p:spPr>
        <p:txBody>
          <a:bodyPr tIns="27432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7" y="6610563"/>
            <a:ext cx="1576711" cy="1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3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7" y="335490"/>
            <a:ext cx="10972803" cy="8075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2"/>
            <a:ext cx="5242560" cy="42671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447802"/>
            <a:ext cx="5242560" cy="42671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Zenger Folkman 2014- EL51.3.9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B23-C7A7-4CD7-A59D-4B81AB7D8B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7" y="6610563"/>
            <a:ext cx="1576711" cy="1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4271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48200"/>
            <a:ext cx="8534400" cy="1752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533400"/>
            <a:ext cx="10972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165F-A54B-4408-BD01-D55F11770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0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—Sing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783364"/>
            <a:ext cx="12192000" cy="307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895295"/>
            <a:ext cx="10515600" cy="7413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8200" y="5158581"/>
            <a:ext cx="10515600" cy="862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3783364"/>
          </a:xfrm>
          <a:prstGeom prst="rect">
            <a:avLst/>
          </a:prstGeom>
          <a:solidFill>
            <a:srgbClr val="66A9DA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61113" y="4746386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372838"/>
            <a:ext cx="2723896" cy="474851"/>
          </a:xfrm>
          <a:prstGeom prst="rect">
            <a:avLst/>
          </a:prstGeom>
        </p:spPr>
      </p:pic>
      <p:sp>
        <p:nvSpPr>
          <p:cNvPr id="15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</p:spTree>
    <p:extLst>
      <p:ext uri="{BB962C8B-B14F-4D97-AF65-F5344CB8AC3E}">
        <p14:creationId xmlns:p14="http://schemas.microsoft.com/office/powerpoint/2010/main" val="1053878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con Right—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703132" y="1525609"/>
            <a:ext cx="4309067" cy="431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4048" y="2584565"/>
            <a:ext cx="5432719" cy="34870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4048" y="1963912"/>
            <a:ext cx="5432719" cy="42062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8401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con Left—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9088" y="2584565"/>
            <a:ext cx="5432719" cy="34870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19088" y="1963912"/>
            <a:ext cx="5432719" cy="42062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101164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2019  Zenger Folkman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9" y="366650"/>
            <a:ext cx="504463" cy="405615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143580" y="1525609"/>
            <a:ext cx="4309067" cy="431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50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—Single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7945" y="2724912"/>
            <a:ext cx="5610519" cy="368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9385" y="1777287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945" y="1264244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253532" y="2724912"/>
            <a:ext cx="5610519" cy="368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Clr>
                <a:schemeClr val="tx1"/>
              </a:buClr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7350" y="2212975"/>
            <a:ext cx="5611813" cy="384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53532" y="2212975"/>
            <a:ext cx="5611813" cy="384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04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—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7945" y="2180547"/>
            <a:ext cx="5610519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9385" y="1777287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945" y="1264244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253532" y="2180547"/>
            <a:ext cx="5610519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—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7945" y="2180547"/>
            <a:ext cx="4092615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9385" y="1777287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945" y="1264244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681728" y="2180547"/>
            <a:ext cx="7182323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—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771436" y="2180547"/>
            <a:ext cx="4092615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9385" y="1777287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945" y="1264244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87945" y="2180547"/>
            <a:ext cx="7182323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—Double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7945" y="3121556"/>
            <a:ext cx="5610519" cy="3290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385" y="2124759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7945" y="1611716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53532" y="3121556"/>
            <a:ext cx="5610519" cy="3290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7350" y="2554389"/>
            <a:ext cx="5611813" cy="384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53532" y="2554389"/>
            <a:ext cx="5611813" cy="384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06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—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7945" y="2615184"/>
            <a:ext cx="5610519" cy="3797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385" y="2124759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7945" y="1611716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53532" y="2615184"/>
            <a:ext cx="5610519" cy="3797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—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33923" y="6528122"/>
            <a:ext cx="11758078" cy="329878"/>
          </a:xfrm>
          <a:prstGeom prst="rect">
            <a:avLst/>
          </a:prstGeom>
          <a:solidFill>
            <a:srgbClr val="489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6528122"/>
            <a:ext cx="390730" cy="329878"/>
          </a:xfrm>
          <a:prstGeom prst="rect">
            <a:avLst/>
          </a:prstGeom>
          <a:solidFill>
            <a:srgbClr val="0C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6" y="6581301"/>
            <a:ext cx="275120" cy="243840"/>
          </a:xfrm>
          <a:prstGeom prst="rect">
            <a:avLst/>
          </a:prstGeom>
        </p:spPr>
      </p:pic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2019  Zenger Folkman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9385" y="1082343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87945" y="569300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050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—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33923" y="6528122"/>
            <a:ext cx="11758078" cy="329878"/>
          </a:xfrm>
          <a:prstGeom prst="rect">
            <a:avLst/>
          </a:prstGeom>
          <a:solidFill>
            <a:srgbClr val="489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6528122"/>
            <a:ext cx="390730" cy="329878"/>
          </a:xfrm>
          <a:prstGeom prst="rect">
            <a:avLst/>
          </a:prstGeom>
          <a:solidFill>
            <a:srgbClr val="0C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6" y="6581301"/>
            <a:ext cx="275120" cy="243840"/>
          </a:xfrm>
          <a:prstGeom prst="rect">
            <a:avLst/>
          </a:prstGeom>
        </p:spPr>
      </p:pic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2019  Zenger Folkman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9385" y="1484679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87945" y="971636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—Dou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783364"/>
            <a:ext cx="12192000" cy="307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4425647"/>
            <a:ext cx="10515600" cy="7413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5579205"/>
            <a:ext cx="10515600" cy="862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3783364"/>
          </a:xfrm>
          <a:prstGeom prst="rect">
            <a:avLst/>
          </a:prstGeom>
          <a:solidFill>
            <a:srgbClr val="66A9DA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61113" y="5276738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372838"/>
            <a:ext cx="2723896" cy="474851"/>
          </a:xfrm>
          <a:prstGeom prst="rect">
            <a:avLst/>
          </a:prstGeom>
        </p:spPr>
      </p:pic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</p:spTree>
    <p:extLst>
      <p:ext uri="{BB962C8B-B14F-4D97-AF65-F5344CB8AC3E}">
        <p14:creationId xmlns:p14="http://schemas.microsoft.com/office/powerpoint/2010/main" val="2743916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—Sing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33923" y="6528122"/>
            <a:ext cx="11758078" cy="329878"/>
          </a:xfrm>
          <a:prstGeom prst="rect">
            <a:avLst/>
          </a:prstGeom>
          <a:solidFill>
            <a:srgbClr val="489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6528122"/>
            <a:ext cx="390730" cy="329878"/>
          </a:xfrm>
          <a:prstGeom prst="rect">
            <a:avLst/>
          </a:prstGeom>
          <a:solidFill>
            <a:srgbClr val="0C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" y="6581301"/>
            <a:ext cx="275120" cy="243840"/>
          </a:xfrm>
          <a:prstGeom prst="rect">
            <a:avLst/>
          </a:prstGeom>
        </p:spPr>
      </p:pic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2019  Zenger Folkman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9385" y="1082343"/>
            <a:ext cx="1824903" cy="0"/>
          </a:xfrm>
          <a:prstGeom prst="line">
            <a:avLst/>
          </a:prstGeom>
          <a:ln w="666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87945" y="569300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577704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LS51.3.0</a:t>
            </a:r>
          </a:p>
        </p:txBody>
      </p:sp>
    </p:spTree>
    <p:extLst>
      <p:ext uri="{BB962C8B-B14F-4D97-AF65-F5344CB8AC3E}">
        <p14:creationId xmlns:p14="http://schemas.microsoft.com/office/powerpoint/2010/main" val="2645320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—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81813"/>
          </a:xfrm>
          <a:prstGeom prst="rect">
            <a:avLst/>
          </a:prstGeom>
          <a:solidFill>
            <a:srgbClr val="11708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7306" y="3942777"/>
            <a:ext cx="11353800" cy="7054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19193"/>
            <a:ext cx="837235" cy="742046"/>
          </a:xfrm>
          <a:prstGeom prst="rect">
            <a:avLst/>
          </a:prstGeom>
        </p:spPr>
      </p:pic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2019  Zenger Folkman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97306" y="4916771"/>
            <a:ext cx="11353800" cy="42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142752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LS51.3.0</a:t>
            </a:r>
          </a:p>
        </p:txBody>
      </p:sp>
    </p:spTree>
    <p:extLst>
      <p:ext uri="{BB962C8B-B14F-4D97-AF65-F5344CB8AC3E}">
        <p14:creationId xmlns:p14="http://schemas.microsoft.com/office/powerpoint/2010/main" val="3445432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—Sing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7945" y="2180547"/>
            <a:ext cx="5610519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9385" y="1777287"/>
            <a:ext cx="1824903" cy="0"/>
          </a:xfrm>
          <a:prstGeom prst="line">
            <a:avLst/>
          </a:prstGeom>
          <a:ln w="666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945" y="1264244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253532" y="2180547"/>
            <a:ext cx="5610519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142752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LS51.3.0</a:t>
            </a:r>
          </a:p>
        </p:txBody>
      </p:sp>
    </p:spTree>
    <p:extLst>
      <p:ext uri="{BB962C8B-B14F-4D97-AF65-F5344CB8AC3E}">
        <p14:creationId xmlns:p14="http://schemas.microsoft.com/office/powerpoint/2010/main" val="2931464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—Sing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7945" y="2180547"/>
            <a:ext cx="4092615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9385" y="1777287"/>
            <a:ext cx="1824903" cy="0"/>
          </a:xfrm>
          <a:prstGeom prst="line">
            <a:avLst/>
          </a:prstGeom>
          <a:ln w="666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945" y="1264244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681728" y="2180547"/>
            <a:ext cx="7182323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142752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LS51.3.0</a:t>
            </a:r>
          </a:p>
        </p:txBody>
      </p:sp>
    </p:spTree>
    <p:extLst>
      <p:ext uri="{BB962C8B-B14F-4D97-AF65-F5344CB8AC3E}">
        <p14:creationId xmlns:p14="http://schemas.microsoft.com/office/powerpoint/2010/main" val="2531440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188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Zenger Folkman 2016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B23-C7A7-4CD7-A59D-4B81AB7D8B43}" type="slidenum">
              <a:rPr/>
              <a:t>‹#›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1" y="6610569"/>
            <a:ext cx="1576711" cy="1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7983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ll/Quiz—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0202" y="372838"/>
            <a:ext cx="2030615" cy="6122091"/>
          </a:xfrm>
          <a:prstGeom prst="rect">
            <a:avLst/>
          </a:prstGeom>
          <a:solidFill>
            <a:srgbClr val="117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5369" y="1919946"/>
            <a:ext cx="1357876" cy="49665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34" y="545417"/>
            <a:ext cx="502433" cy="44530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96450" y="847660"/>
            <a:ext cx="7448521" cy="961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2pPr>
            <a:lvl3pPr>
              <a:defRPr sz="135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96570" y="2009396"/>
            <a:ext cx="7435767" cy="4485535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Font typeface=".AppleSystemUIFont" charset="-120"/>
              <a:buChar char="–"/>
              <a:defRPr sz="15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Font typeface="PingFangSC-Regular" charset="-122"/>
              <a:buChar char="・"/>
              <a:defRPr sz="15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07217" y="2918281"/>
            <a:ext cx="1021336" cy="2505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/>
              <a:t>© 2018  Zenger Folkman</a:t>
            </a:r>
          </a:p>
        </p:txBody>
      </p:sp>
    </p:spTree>
    <p:extLst>
      <p:ext uri="{BB962C8B-B14F-4D97-AF65-F5344CB8AC3E}">
        <p14:creationId xmlns:p14="http://schemas.microsoft.com/office/powerpoint/2010/main" val="1728479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5032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754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70400" y="6477000"/>
            <a:ext cx="3454400" cy="35052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74F9D-2381-4540-8A18-2B072FAF8F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29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/Quiz—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989690" y="0"/>
            <a:ext cx="820230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30200" y="372838"/>
            <a:ext cx="3659490" cy="6122091"/>
          </a:xfrm>
          <a:prstGeom prst="rect">
            <a:avLst/>
          </a:prstGeom>
          <a:solidFill>
            <a:srgbClr val="117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5368" y="1919944"/>
            <a:ext cx="2887562" cy="49665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33" y="545415"/>
            <a:ext cx="502433" cy="44530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96449" y="847658"/>
            <a:ext cx="7448521" cy="961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96570" y="2009394"/>
            <a:ext cx="7435766" cy="448553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Font typeface=".AppleSystemUIFont" charset="-120"/>
              <a:buChar char="–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Font typeface="PingFangSC-Regular" charset="-122"/>
              <a:buChar char="・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07217" y="2918281"/>
            <a:ext cx="2505456" cy="2505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 Zenger Folkman</a:t>
            </a:r>
          </a:p>
        </p:txBody>
      </p:sp>
    </p:spTree>
    <p:extLst>
      <p:ext uri="{BB962C8B-B14F-4D97-AF65-F5344CB8AC3E}">
        <p14:creationId xmlns:p14="http://schemas.microsoft.com/office/powerpoint/2010/main" val="18671950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/Quiz—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989690" y="0"/>
            <a:ext cx="820230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30200" y="372838"/>
            <a:ext cx="3659490" cy="6122091"/>
          </a:xfrm>
          <a:prstGeom prst="rect">
            <a:avLst/>
          </a:prstGeom>
          <a:solidFill>
            <a:srgbClr val="489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5368" y="1919944"/>
            <a:ext cx="2887562" cy="49665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33" y="545415"/>
            <a:ext cx="502433" cy="44530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96449" y="847658"/>
            <a:ext cx="7448521" cy="961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96570" y="2009394"/>
            <a:ext cx="7435766" cy="448553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Font typeface=".AppleSystemUIFont" charset="-120"/>
              <a:buChar char="–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Font typeface="PingFangSC-Regular" charset="-122"/>
              <a:buChar char="・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07217" y="2918281"/>
            <a:ext cx="2505456" cy="2505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 Zenger Folkman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7" y="335490"/>
            <a:ext cx="10972803" cy="8075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447802"/>
            <a:ext cx="5242560" cy="42671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Zenger Folkman 2014- EL51.3.9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B23-C7A7-4CD7-A59D-4B81AB7D8B43}" type="slidenum">
              <a:rPr/>
              <a:pPr/>
              <a:t>‹#›</a:t>
            </a:fld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09600" y="1447801"/>
            <a:ext cx="5242560" cy="4267199"/>
          </a:xfrm>
          <a:solidFill>
            <a:schemeClr val="bg2"/>
          </a:solidFill>
        </p:spPr>
        <p:txBody>
          <a:bodyPr tIns="27432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7" y="6610563"/>
            <a:ext cx="1576711" cy="1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735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/Quiz—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820230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6759" y="847658"/>
            <a:ext cx="7448521" cy="961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6880" y="2009394"/>
            <a:ext cx="7435766" cy="448553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Font typeface=".AppleSystemUIFont" charset="-120"/>
              <a:buChar char="–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Font typeface="PingFangSC-Regular" charset="-122"/>
              <a:buChar char="・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02309" y="372838"/>
            <a:ext cx="3659490" cy="6122091"/>
          </a:xfrm>
          <a:prstGeom prst="rect">
            <a:avLst/>
          </a:prstGeom>
          <a:solidFill>
            <a:srgbClr val="117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567477" y="1919944"/>
            <a:ext cx="2887562" cy="49665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9326" y="2918281"/>
            <a:ext cx="2505456" cy="2505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1738" y="545415"/>
            <a:ext cx="502433" cy="445309"/>
          </a:xfrm>
          <a:prstGeom prst="rect">
            <a:avLst/>
          </a:prstGeom>
        </p:spPr>
      </p:pic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46300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2018  Zenger Folkman</a:t>
            </a:r>
          </a:p>
        </p:txBody>
      </p:sp>
    </p:spTree>
    <p:extLst>
      <p:ext uri="{BB962C8B-B14F-4D97-AF65-F5344CB8AC3E}">
        <p14:creationId xmlns:p14="http://schemas.microsoft.com/office/powerpoint/2010/main" val="768184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/Quiz—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820230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6759" y="847658"/>
            <a:ext cx="7448521" cy="961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6880" y="2009394"/>
            <a:ext cx="7435766" cy="448553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Font typeface=".AppleSystemUIFont" charset="-120"/>
              <a:buChar char="–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Font typeface="ArialUnicodeMS" charset="0"/>
              <a:buChar char="・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02309" y="372838"/>
            <a:ext cx="3659490" cy="6122091"/>
          </a:xfrm>
          <a:prstGeom prst="rect">
            <a:avLst/>
          </a:prstGeom>
          <a:solidFill>
            <a:srgbClr val="489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567477" y="1919944"/>
            <a:ext cx="2887562" cy="49665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9326" y="2918281"/>
            <a:ext cx="2505456" cy="2505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1738" y="545415"/>
            <a:ext cx="502433" cy="445309"/>
          </a:xfrm>
          <a:prstGeom prst="rect">
            <a:avLst/>
          </a:prstGeom>
        </p:spPr>
      </p:pic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46300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2018  Zenger Folkman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Right—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343400" y="0"/>
            <a:ext cx="7848600" cy="6858000"/>
          </a:xfrm>
          <a:prstGeom prst="rect">
            <a:avLst/>
          </a:prstGeom>
          <a:solidFill>
            <a:srgbClr val="11708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654" y="2677668"/>
            <a:ext cx="1695426" cy="15026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17600" y="1562100"/>
            <a:ext cx="5445246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15934" y="1975510"/>
            <a:ext cx="4903843" cy="461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411202" y="2850370"/>
            <a:ext cx="4908575" cy="2173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46300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2019  Zenger Folkman</a:t>
            </a:r>
          </a:p>
        </p:txBody>
      </p:sp>
    </p:spTree>
    <p:extLst>
      <p:ext uri="{BB962C8B-B14F-4D97-AF65-F5344CB8AC3E}">
        <p14:creationId xmlns:p14="http://schemas.microsoft.com/office/powerpoint/2010/main" val="20746267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Right—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343400" y="0"/>
            <a:ext cx="7848600" cy="6858000"/>
          </a:xfrm>
          <a:prstGeom prst="rect">
            <a:avLst/>
          </a:prstGeom>
          <a:solidFill>
            <a:srgbClr val="11708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654" y="2677668"/>
            <a:ext cx="1695426" cy="15026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17600" y="585216"/>
            <a:ext cx="5445246" cy="5687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15934" y="823171"/>
            <a:ext cx="4903843" cy="9494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411202" y="2010612"/>
            <a:ext cx="4908575" cy="402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46300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2019  Zenger Folkman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eft—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848601" y="0"/>
            <a:ext cx="43433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7848600" cy="6858000"/>
          </a:xfrm>
          <a:prstGeom prst="rect">
            <a:avLst/>
          </a:prstGeom>
          <a:solidFill>
            <a:srgbClr val="66A9DA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819" y="2677668"/>
            <a:ext cx="1695426" cy="15026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675313" y="1562100"/>
            <a:ext cx="5445246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46300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© 2018  Zenger Folkman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34766" y="1975510"/>
            <a:ext cx="4903843" cy="461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930034" y="2850370"/>
            <a:ext cx="4908575" cy="2173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06840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eft—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848601" y="0"/>
            <a:ext cx="43433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7848600" cy="6858000"/>
          </a:xfrm>
          <a:prstGeom prst="rect">
            <a:avLst/>
          </a:prstGeom>
          <a:solidFill>
            <a:srgbClr val="66A9DA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819" y="2677668"/>
            <a:ext cx="1695426" cy="15026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675313" y="585216"/>
            <a:ext cx="5445246" cy="5687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46300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© 2018  Zenger Folkman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934766" y="823171"/>
            <a:ext cx="4903843" cy="9494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930034" y="2010612"/>
            <a:ext cx="4908575" cy="402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5032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754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70400" y="6477000"/>
            <a:ext cx="3454400" cy="35052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979F6-D13D-4275-8412-4ECDBD02AF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61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503238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70400" y="6477000"/>
            <a:ext cx="3454400" cy="35052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4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9DC61-5E4E-477C-9825-0D878BF60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90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7" y="335490"/>
            <a:ext cx="10972803" cy="8075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447802"/>
            <a:ext cx="5242560" cy="42671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Zenger Folkman 2014- IL56.3.2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B23-C7A7-4CD7-A59D-4B81AB7D8B43}" type="slidenum">
              <a:rPr/>
              <a:pPr/>
              <a:t>‹#›</a:t>
            </a:fld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09600" y="1447801"/>
            <a:ext cx="5242560" cy="4267199"/>
          </a:xfrm>
          <a:solidFill>
            <a:schemeClr val="bg2"/>
          </a:solidFill>
        </p:spPr>
        <p:txBody>
          <a:bodyPr tIns="27432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7" y="6610563"/>
            <a:ext cx="1576711" cy="1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982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7" y="335490"/>
            <a:ext cx="10972803" cy="8075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2"/>
            <a:ext cx="5242560" cy="42671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447802"/>
            <a:ext cx="5242560" cy="42671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Zenger Folkman 2014- IL56.3.2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B23-C7A7-4CD7-A59D-4B81AB7D8B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7" y="6610563"/>
            <a:ext cx="1576711" cy="1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0388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—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17886" y="1897408"/>
            <a:ext cx="10912640" cy="4090737"/>
          </a:xfrm>
          <a:prstGeom prst="rect">
            <a:avLst/>
          </a:prstGeom>
          <a:solidFill>
            <a:srgbClr val="1170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81813"/>
          </a:xfrm>
          <a:prstGeom prst="rect">
            <a:avLst/>
          </a:prstGeom>
          <a:solidFill>
            <a:srgbClr val="11708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7079" y="3158647"/>
            <a:ext cx="10214253" cy="70542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19193"/>
            <a:ext cx="837235" cy="742046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67079" y="4981537"/>
            <a:ext cx="10214252" cy="4272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2018  Zenger Folkman - VMS.EL53.3.0</a:t>
            </a:r>
          </a:p>
        </p:txBody>
      </p:sp>
    </p:spTree>
    <p:extLst>
      <p:ext uri="{BB962C8B-B14F-4D97-AF65-F5344CB8AC3E}">
        <p14:creationId xmlns:p14="http://schemas.microsoft.com/office/powerpoint/2010/main" val="3758761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859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2EA1-2D5D-48CA-840D-10A57676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C0CE9-321E-40CE-A3A5-F7E7AE22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39B9B-83D5-4082-8AF6-A2E83A42A9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8EB782-1AE7-45AA-9A73-59CD1DEF3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0193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con Right—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703132" y="1525609"/>
            <a:ext cx="4309067" cy="431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4048" y="2584565"/>
            <a:ext cx="5432719" cy="34870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4048" y="1963912"/>
            <a:ext cx="5432719" cy="42062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5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con Left—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9088" y="2584565"/>
            <a:ext cx="5432719" cy="34870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19088" y="1963912"/>
            <a:ext cx="5432719" cy="42062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101164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2019  Zenger Folkman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9" y="366650"/>
            <a:ext cx="504463" cy="405615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143580" y="1525609"/>
            <a:ext cx="4309067" cy="431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—Single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7945" y="2724912"/>
            <a:ext cx="5610519" cy="368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9385" y="1777287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945" y="1264244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253532" y="2724912"/>
            <a:ext cx="5610519" cy="368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Clr>
                <a:schemeClr val="tx1"/>
              </a:buClr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7350" y="2212975"/>
            <a:ext cx="5611813" cy="384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53532" y="2212975"/>
            <a:ext cx="5611813" cy="384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4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—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7945" y="2180547"/>
            <a:ext cx="5610519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9385" y="1777287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945" y="1264244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253532" y="2180547"/>
            <a:ext cx="5610519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—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7945" y="2180547"/>
            <a:ext cx="4092615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9385" y="1777287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945" y="1264244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681728" y="2180547"/>
            <a:ext cx="7182323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—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771436" y="2180547"/>
            <a:ext cx="4092615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9385" y="1777287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945" y="1264244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87945" y="2180547"/>
            <a:ext cx="7182323" cy="423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—Double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7945" y="3121556"/>
            <a:ext cx="5610519" cy="3290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385" y="2124759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7945" y="1611716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53532" y="3121556"/>
            <a:ext cx="5610519" cy="3290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7350" y="2554389"/>
            <a:ext cx="5611813" cy="384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53532" y="2554389"/>
            <a:ext cx="5611813" cy="384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5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—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7945" y="2615184"/>
            <a:ext cx="5610519" cy="3797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385" y="2124759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7945" y="1611716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53532" y="2615184"/>
            <a:ext cx="5610519" cy="3797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881" y="366650"/>
            <a:ext cx="504463" cy="4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3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—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66A9DA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9579" y="0"/>
            <a:ext cx="8610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93457" y="715998"/>
            <a:ext cx="7771551" cy="43639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327088" y="2939970"/>
            <a:ext cx="804507" cy="804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249" y="3067291"/>
            <a:ext cx="685029" cy="550800"/>
          </a:xfrm>
          <a:prstGeom prst="rect">
            <a:avLst/>
          </a:prstGeom>
        </p:spPr>
      </p:pic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46300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2019  Zenger Folkman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03184" y="1228647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293457" y="1598697"/>
            <a:ext cx="7771551" cy="48664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5962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—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33923" y="6528122"/>
            <a:ext cx="11758078" cy="329878"/>
          </a:xfrm>
          <a:prstGeom prst="rect">
            <a:avLst/>
          </a:prstGeom>
          <a:solidFill>
            <a:srgbClr val="489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6528122"/>
            <a:ext cx="390730" cy="329878"/>
          </a:xfrm>
          <a:prstGeom prst="rect">
            <a:avLst/>
          </a:prstGeom>
          <a:solidFill>
            <a:srgbClr val="0C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" y="6581301"/>
            <a:ext cx="275120" cy="243840"/>
          </a:xfrm>
          <a:prstGeom prst="rect">
            <a:avLst/>
          </a:prstGeom>
        </p:spPr>
      </p:pic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2019  Zenger Folkman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9385" y="1082343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87945" y="569300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29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—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33923" y="6528122"/>
            <a:ext cx="11758078" cy="329878"/>
          </a:xfrm>
          <a:prstGeom prst="rect">
            <a:avLst/>
          </a:prstGeom>
          <a:solidFill>
            <a:srgbClr val="489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6528122"/>
            <a:ext cx="390730" cy="329878"/>
          </a:xfrm>
          <a:prstGeom prst="rect">
            <a:avLst/>
          </a:prstGeom>
          <a:solidFill>
            <a:srgbClr val="0C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" y="6581301"/>
            <a:ext cx="275120" cy="243840"/>
          </a:xfrm>
          <a:prstGeom prst="rect">
            <a:avLst/>
          </a:prstGeom>
        </p:spPr>
      </p:pic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2019  Zenger Folkman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9385" y="1484679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87945" y="971636"/>
            <a:ext cx="11476106" cy="4243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7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7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—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66A9DA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9579" y="0"/>
            <a:ext cx="8610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93457" y="715998"/>
            <a:ext cx="7771551" cy="43639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327088" y="2939970"/>
            <a:ext cx="804507" cy="804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249" y="3067291"/>
            <a:ext cx="685029" cy="550800"/>
          </a:xfrm>
          <a:prstGeom prst="rect">
            <a:avLst/>
          </a:prstGeom>
        </p:spPr>
      </p:pic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46300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2019  Zenger Folkman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03184" y="1228647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293457" y="1598697"/>
            <a:ext cx="7771551" cy="48664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4772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—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11708E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9579" y="0"/>
            <a:ext cx="8610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93457" y="715998"/>
            <a:ext cx="7771551" cy="43639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327088" y="2939970"/>
            <a:ext cx="804507" cy="804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249" y="3067291"/>
            <a:ext cx="685029" cy="5508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03184" y="1228647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293457" y="1598697"/>
            <a:ext cx="7771551" cy="48664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6300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2019  Zenger Folkman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—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0CD6AB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563112" y="0"/>
            <a:ext cx="8610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038828" y="2939970"/>
            <a:ext cx="804507" cy="804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9390925" y="6595365"/>
            <a:ext cx="2743200" cy="132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 Zenger Folkman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187006" y="715997"/>
            <a:ext cx="7718482" cy="43462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8446" y="1228647"/>
            <a:ext cx="182490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289" y="3067291"/>
            <a:ext cx="685029" cy="55080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4187007" y="1598697"/>
            <a:ext cx="7718482" cy="48664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>
                <a:latin typeface="Arial" charset="0"/>
                <a:ea typeface="Arial" charset="0"/>
                <a:cs typeface="Arial" charset="0"/>
              </a:defRPr>
            </a:lvl1pPr>
            <a:lvl2pPr marL="800100" indent="-342900" algn="l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635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3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2" r:id="rId4"/>
    <p:sldLayoutId id="2147483829" r:id="rId5"/>
    <p:sldLayoutId id="214748385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5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76" r:id="rId3"/>
    <p:sldLayoutId id="2147483687" r:id="rId4"/>
    <p:sldLayoutId id="2147483853" r:id="rId5"/>
    <p:sldLayoutId id="2147483855" r:id="rId6"/>
    <p:sldLayoutId id="2147483872" r:id="rId7"/>
    <p:sldLayoutId id="2147483876" r:id="rId8"/>
    <p:sldLayoutId id="21474838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65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6" r:id="rId2"/>
    <p:sldLayoutId id="2147483745" r:id="rId3"/>
    <p:sldLayoutId id="2147483747" r:id="rId4"/>
    <p:sldLayoutId id="2147483735" r:id="rId5"/>
    <p:sldLayoutId id="2147483748" r:id="rId6"/>
    <p:sldLayoutId id="2147483752" r:id="rId7"/>
    <p:sldLayoutId id="2147483750" r:id="rId8"/>
    <p:sldLayoutId id="2147483818" r:id="rId9"/>
    <p:sldLayoutId id="2147483751" r:id="rId10"/>
    <p:sldLayoutId id="2147483822" r:id="rId11"/>
    <p:sldLayoutId id="2147483870" r:id="rId12"/>
    <p:sldLayoutId id="2147483871" r:id="rId13"/>
    <p:sldLayoutId id="214748392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1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701" r:id="rId4"/>
    <p:sldLayoutId id="2147483702" r:id="rId5"/>
    <p:sldLayoutId id="2147483703" r:id="rId6"/>
    <p:sldLayoutId id="2147483692" r:id="rId7"/>
    <p:sldLayoutId id="2147483700" r:id="rId8"/>
    <p:sldLayoutId id="2147483693" r:id="rId9"/>
    <p:sldLayoutId id="2147483704" r:id="rId10"/>
    <p:sldLayoutId id="2147483819" r:id="rId11"/>
    <p:sldLayoutId id="2147483820" r:id="rId12"/>
    <p:sldLayoutId id="2147483823" r:id="rId13"/>
    <p:sldLayoutId id="2147483824" r:id="rId14"/>
    <p:sldLayoutId id="2147483830" r:id="rId15"/>
    <p:sldLayoutId id="2147483847" r:id="rId16"/>
    <p:sldLayoutId id="2147483854" r:id="rId17"/>
    <p:sldLayoutId id="21474838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03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1" r:id="rId2"/>
    <p:sldLayoutId id="2147483721" r:id="rId3"/>
    <p:sldLayoutId id="214748373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73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7" r:id="rId2"/>
    <p:sldLayoutId id="2147483707" r:id="rId3"/>
    <p:sldLayoutId id="2147483718" r:id="rId4"/>
    <p:sldLayoutId id="2147483851" r:id="rId5"/>
    <p:sldLayoutId id="2147483852" r:id="rId6"/>
    <p:sldLayoutId id="2147483863" r:id="rId7"/>
    <p:sldLayoutId id="2147483864" r:id="rId8"/>
    <p:sldLayoutId id="2147483865" r:id="rId9"/>
    <p:sldLayoutId id="21474838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zengerfolkman.com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2.xml"/><Relationship Id="rId4" Type="http://schemas.openxmlformats.org/officeDocument/2006/relationships/hyperlink" Target="http://www.zengerfolkman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15" y="4425647"/>
            <a:ext cx="10864770" cy="741363"/>
          </a:xfrm>
        </p:spPr>
        <p:txBody>
          <a:bodyPr>
            <a:normAutofit fontScale="90000"/>
          </a:bodyPr>
          <a:lstStyle/>
          <a:p>
            <a:r>
              <a:rPr lang="en-US" dirty="0"/>
              <a:t>A New Technology to Help Leaders Go to</a:t>
            </a:r>
            <a:br>
              <a:rPr lang="en-US" dirty="0"/>
            </a:br>
            <a:r>
              <a:rPr lang="en-US" dirty="0"/>
              <a:t>the Next Step in Developing Strengths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Jack Zenger – CEO of Zenger Folkman</a:t>
            </a:r>
          </a:p>
          <a:p>
            <a:r>
              <a:rPr lang="en-US" dirty="0"/>
              <a:t>Dr. Joseph Folkman – President of Zenger Folkman</a:t>
            </a:r>
          </a:p>
        </p:txBody>
      </p:sp>
    </p:spTree>
    <p:extLst>
      <p:ext uri="{BB962C8B-B14F-4D97-AF65-F5344CB8AC3E}">
        <p14:creationId xmlns:p14="http://schemas.microsoft.com/office/powerpoint/2010/main" val="25976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5A16-8C0D-5D42-86AE-E58E91D2AA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Three Strengths Raises Leadership Effectiveness </a:t>
            </a:r>
            <a:br>
              <a:rPr lang="en-US" dirty="0"/>
            </a:br>
            <a:r>
              <a:rPr lang="en-US" dirty="0"/>
              <a:t>to the 81st Percentile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2F5D2EE-C2DA-B248-B479-4129FC531E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371" y="1825625"/>
          <a:ext cx="10515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90A9B0EC-D93A-8741-A911-A5CDBE87C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241" y="5664090"/>
            <a:ext cx="579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dirty="0"/>
              <a:t>Number of Profound Strengths</a:t>
            </a:r>
            <a:br>
              <a:rPr kumimoji="1" lang="en-US" dirty="0"/>
            </a:br>
            <a:r>
              <a:rPr kumimoji="1" lang="en-US" sz="1400" i="1" dirty="0"/>
              <a:t>(Competencies at the 90</a:t>
            </a:r>
            <a:r>
              <a:rPr kumimoji="1" lang="en-US" sz="1400" i="1" baseline="30000" dirty="0"/>
              <a:t>th</a:t>
            </a:r>
            <a:r>
              <a:rPr kumimoji="1" lang="en-US" sz="1400" i="1" dirty="0"/>
              <a:t> percentile)</a:t>
            </a:r>
            <a:endParaRPr kumimoji="1" lang="en-US" sz="1400" dirty="0"/>
          </a:p>
        </p:txBody>
      </p:sp>
    </p:spTree>
    <p:extLst>
      <p:ext uri="{BB962C8B-B14F-4D97-AF65-F5344CB8AC3E}">
        <p14:creationId xmlns:p14="http://schemas.microsoft.com/office/powerpoint/2010/main" val="70051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F91D9-B0D7-1C41-9225-EE029003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don’t have to be perfect to be an extraordinary leader</a:t>
            </a:r>
          </a:p>
        </p:txBody>
      </p:sp>
    </p:spTree>
    <p:extLst>
      <p:ext uri="{BB962C8B-B14F-4D97-AF65-F5344CB8AC3E}">
        <p14:creationId xmlns:p14="http://schemas.microsoft.com/office/powerpoint/2010/main" val="31372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F046BE-BE81-6148-8E21-9A495E246F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4" r="74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EDF4E-BBC8-8247-81A4-4CF035AD7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It is not the absence of weaknesses that make leaders extraordinary but rather the presence of strengths.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0A105B-BFF1-6244-9C88-0CFD27BC3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Assumption</a:t>
            </a:r>
          </a:p>
        </p:txBody>
      </p:sp>
    </p:spTree>
    <p:extLst>
      <p:ext uri="{BB962C8B-B14F-4D97-AF65-F5344CB8AC3E}">
        <p14:creationId xmlns:p14="http://schemas.microsoft.com/office/powerpoint/2010/main" val="42226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59FD82-EBB6-9245-A2D7-979B38FBE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 all the approaches to strengths the same?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53C277-CFC6-1A45-9221-4D8B982EA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45" y="2670452"/>
            <a:ext cx="5610519" cy="3290817"/>
          </a:xfrm>
        </p:spPr>
        <p:txBody>
          <a:bodyPr/>
          <a:lstStyle/>
          <a:p>
            <a:r>
              <a:rPr lang="en-US" sz="2000" dirty="0"/>
              <a:t>Assumptions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People are born with or acquire at a young age a few capabilities.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If a person can identify those capabilities and use them in their everyday life, they will be more successful.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C1151-3470-1645-A4C0-7FE32E4817B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53532" y="2670452"/>
            <a:ext cx="5610519" cy="3290817"/>
          </a:xfrm>
        </p:spPr>
        <p:txBody>
          <a:bodyPr/>
          <a:lstStyle/>
          <a:p>
            <a:r>
              <a:rPr lang="en-US" sz="2000" dirty="0"/>
              <a:t>Assumptions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Everyone is attracted to or prefers some activities over others. These our passions and interests.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Often when you are passionate or interested in something you become better at that activity.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Passions and organizational needs can change over time.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Through practice and using the right approach strengths can be built.</a:t>
            </a:r>
          </a:p>
          <a:p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BBD48A-FFFC-444E-BC8B-5C687A15D90E}"/>
              </a:ext>
            </a:extLst>
          </p:cNvPr>
          <p:cNvSpPr txBox="1">
            <a:spLocks/>
          </p:cNvSpPr>
          <p:nvPr/>
        </p:nvSpPr>
        <p:spPr>
          <a:xfrm>
            <a:off x="387350" y="2103285"/>
            <a:ext cx="5611813" cy="384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Using Natural Strengths to Succeed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8B4EF0-92B1-A14B-BC09-CDB6AD580517}"/>
              </a:ext>
            </a:extLst>
          </p:cNvPr>
          <p:cNvSpPr txBox="1">
            <a:spLocks/>
          </p:cNvSpPr>
          <p:nvPr/>
        </p:nvSpPr>
        <p:spPr>
          <a:xfrm>
            <a:off x="6253532" y="2103285"/>
            <a:ext cx="5611813" cy="384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Building Strengths</a:t>
            </a:r>
          </a:p>
        </p:txBody>
      </p:sp>
    </p:spTree>
    <p:extLst>
      <p:ext uri="{BB962C8B-B14F-4D97-AF65-F5344CB8AC3E}">
        <p14:creationId xmlns:p14="http://schemas.microsoft.com/office/powerpoint/2010/main" val="316320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8385863-F6D5-9840-B802-9BD06F5D6E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4" r="74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529A-CFF9-564F-889B-1D4A7F995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Are the methods used to build strengths the same as those used to fix weaknesses?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9C3212-A68B-2440-B766-F82E0D151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48" y="1963912"/>
            <a:ext cx="5529072" cy="420622"/>
          </a:xfrm>
        </p:spPr>
        <p:txBody>
          <a:bodyPr/>
          <a:lstStyle/>
          <a:p>
            <a:r>
              <a:rPr lang="en-US" dirty="0"/>
              <a:t>This discovery raised a </a:t>
            </a:r>
            <a:br>
              <a:rPr lang="en-US" dirty="0"/>
            </a:br>
            <a:r>
              <a:rPr lang="en-US" dirty="0"/>
              <a:t>new question</a:t>
            </a:r>
          </a:p>
        </p:txBody>
      </p:sp>
    </p:spTree>
    <p:extLst>
      <p:ext uri="{BB962C8B-B14F-4D97-AF65-F5344CB8AC3E}">
        <p14:creationId xmlns:p14="http://schemas.microsoft.com/office/powerpoint/2010/main" val="32039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91613-B3DF-F142-A8CE-EF0D2F1D60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142B1-316D-2844-B346-0A1D8A8554A0}"/>
              </a:ext>
            </a:extLst>
          </p:cNvPr>
          <p:cNvSpPr txBox="1">
            <a:spLocks/>
          </p:cNvSpPr>
          <p:nvPr/>
        </p:nvSpPr>
        <p:spPr>
          <a:xfrm>
            <a:off x="517895" y="1375577"/>
            <a:ext cx="10223257" cy="424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How do you build a strength? </a:t>
            </a:r>
            <a:r>
              <a:rPr kumimoji="1" lang="en-US" sz="2200" dirty="0"/>
              <a:t>Current approach to development plans.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779C21-1B6B-8843-8F29-8351526B6C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67050" y="4573588"/>
            <a:ext cx="1597026" cy="1631216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en-US" sz="2000" dirty="0">
                <a:solidFill>
                  <a:schemeClr val="bg1"/>
                </a:solidFill>
              </a:rPr>
              <a:t>Colleagues question level of technical expertise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7010842E-ECA1-7944-9DFC-39ADA098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250" y="5565775"/>
            <a:ext cx="14287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31875E5F-2D38-8846-AE15-55878E08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35199"/>
            <a:ext cx="2763837" cy="223520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sz="2400" b="1" dirty="0">
                <a:solidFill>
                  <a:schemeClr val="bg1"/>
                </a:solidFill>
              </a:rPr>
              <a:t>Desired </a:t>
            </a:r>
          </a:p>
          <a:p>
            <a:pPr algn="ctr">
              <a:defRPr/>
            </a:pPr>
            <a:r>
              <a:rPr kumimoji="1" lang="en-US" sz="2400" b="1" dirty="0">
                <a:solidFill>
                  <a:schemeClr val="bg1"/>
                </a:solidFill>
              </a:rPr>
              <a:t>Future</a:t>
            </a:r>
          </a:p>
          <a:p>
            <a:pPr algn="ctr">
              <a:defRPr/>
            </a:pPr>
            <a:r>
              <a:rPr kumimoji="1" lang="en-US" sz="2400" b="1" dirty="0">
                <a:solidFill>
                  <a:schemeClr val="bg1"/>
                </a:solidFill>
              </a:rPr>
              <a:t>Performance</a:t>
            </a:r>
            <a:endParaRPr kumimoji="1" lang="en-US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0E8A1E2-6BD9-C947-A5B3-8169EDC586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18223" y="5211832"/>
            <a:ext cx="2741614" cy="707886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en-US" sz="2000" dirty="0">
                <a:solidFill>
                  <a:schemeClr val="bg1"/>
                </a:solidFill>
              </a:rPr>
              <a:t>Colleagues confident of  technical expertise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F5156C5-3001-6C43-8DB1-6677A34A2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482" y="2691079"/>
            <a:ext cx="1023485" cy="1323439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000" dirty="0">
                <a:solidFill>
                  <a:schemeClr val="bg1"/>
                </a:solidFill>
              </a:rPr>
              <a:t>More</a:t>
            </a:r>
          </a:p>
          <a:p>
            <a:pPr>
              <a:defRPr/>
            </a:pPr>
            <a:r>
              <a:rPr kumimoji="1" lang="en-US" sz="2000" dirty="0">
                <a:solidFill>
                  <a:schemeClr val="bg1"/>
                </a:solidFill>
              </a:rPr>
              <a:t>Better</a:t>
            </a:r>
          </a:p>
          <a:p>
            <a:pPr>
              <a:defRPr/>
            </a:pPr>
            <a:r>
              <a:rPr kumimoji="1" lang="en-US" sz="2000" dirty="0">
                <a:solidFill>
                  <a:schemeClr val="bg1"/>
                </a:solidFill>
              </a:rPr>
              <a:t>Faster</a:t>
            </a:r>
          </a:p>
          <a:p>
            <a:pPr>
              <a:defRPr/>
            </a:pPr>
            <a:r>
              <a:rPr kumimoji="1" lang="en-US" sz="2000" dirty="0">
                <a:solidFill>
                  <a:schemeClr val="bg1"/>
                </a:solidFill>
              </a:rPr>
              <a:t>Smarter</a:t>
            </a: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A5B9ACB9-A2EC-6145-AEDF-57DDC49801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1" y="3352799"/>
            <a:ext cx="1428750" cy="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B3DA4ABB-C6F5-8543-B46E-66D313F39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2469355"/>
            <a:ext cx="2006599" cy="1766889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sz="2200" b="1" dirty="0">
                <a:solidFill>
                  <a:schemeClr val="bg1"/>
                </a:solidFill>
              </a:rPr>
              <a:t>Current</a:t>
            </a:r>
          </a:p>
          <a:p>
            <a:pPr algn="ctr">
              <a:defRPr/>
            </a:pPr>
            <a:r>
              <a:rPr kumimoji="1" lang="en-US" sz="2200" b="1" dirty="0">
                <a:solidFill>
                  <a:schemeClr val="bg1"/>
                </a:solidFill>
              </a:rPr>
              <a:t>Performance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3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5974081" y="4709161"/>
            <a:ext cx="1219653" cy="12196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Subscribe to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A Journal</a:t>
            </a: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6553201" y="3200401"/>
            <a:ext cx="1219653" cy="12196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1700" dirty="0">
                <a:solidFill>
                  <a:schemeClr val="bg1"/>
                </a:solidFill>
                <a:cs typeface="Arial" charset="0"/>
              </a:rPr>
              <a:t>Read a</a:t>
            </a:r>
          </a:p>
          <a:p>
            <a:pPr algn="ctr" eaLnBrk="1" hangingPunct="1">
              <a:defRPr/>
            </a:pPr>
            <a:r>
              <a:rPr lang="en-US" sz="1700" dirty="0">
                <a:solidFill>
                  <a:schemeClr val="bg1"/>
                </a:solidFill>
                <a:cs typeface="Arial" charset="0"/>
              </a:rPr>
              <a:t>Book</a:t>
            </a: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5943601" y="1828350"/>
            <a:ext cx="1219653" cy="12196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1700" dirty="0">
                <a:solidFill>
                  <a:schemeClr val="bg1"/>
                </a:solidFill>
                <a:cs typeface="Arial" charset="0"/>
              </a:rPr>
              <a:t>Take a </a:t>
            </a:r>
          </a:p>
          <a:p>
            <a:pPr algn="ctr" eaLnBrk="1" hangingPunct="1">
              <a:defRPr/>
            </a:pPr>
            <a:r>
              <a:rPr lang="en-US" sz="1700" dirty="0">
                <a:solidFill>
                  <a:schemeClr val="bg1"/>
                </a:solidFill>
                <a:cs typeface="Arial" charset="0"/>
              </a:rPr>
              <a:t>Class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versus Non-linear Development	</a:t>
            </a:r>
          </a:p>
        </p:txBody>
      </p:sp>
      <p:sp>
        <p:nvSpPr>
          <p:cNvPr id="56" name="Oval 6"/>
          <p:cNvSpPr>
            <a:spLocks noChangeArrowheads="1"/>
          </p:cNvSpPr>
          <p:nvPr/>
        </p:nvSpPr>
        <p:spPr bwMode="auto">
          <a:xfrm>
            <a:off x="5935430" y="1834578"/>
            <a:ext cx="1219653" cy="1219651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1700" dirty="0">
                <a:solidFill>
                  <a:schemeClr val="bg1"/>
                </a:solidFill>
                <a:cs typeface="Arial" charset="0"/>
              </a:rPr>
              <a:t>Take</a:t>
            </a:r>
          </a:p>
          <a:p>
            <a:pPr algn="ctr" eaLnBrk="1" hangingPunct="1">
              <a:defRPr/>
            </a:pPr>
            <a:r>
              <a:rPr lang="en-US" sz="1700" dirty="0">
                <a:solidFill>
                  <a:schemeClr val="bg1"/>
                </a:solidFill>
                <a:cs typeface="Arial" charset="0"/>
              </a:rPr>
              <a:t>More</a:t>
            </a:r>
          </a:p>
          <a:p>
            <a:pPr algn="ctr" eaLnBrk="1" hangingPunct="1">
              <a:defRPr/>
            </a:pPr>
            <a:r>
              <a:rPr lang="en-US" sz="1700" dirty="0">
                <a:solidFill>
                  <a:schemeClr val="bg1"/>
                </a:solidFill>
                <a:cs typeface="Arial" charset="0"/>
              </a:rPr>
              <a:t>Classes</a:t>
            </a: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6567383" y="3211727"/>
            <a:ext cx="1219653" cy="1219651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1700" dirty="0">
                <a:solidFill>
                  <a:schemeClr val="bg1"/>
                </a:solidFill>
                <a:cs typeface="Arial" charset="0"/>
              </a:rPr>
              <a:t>Read</a:t>
            </a:r>
          </a:p>
          <a:p>
            <a:pPr algn="ctr" eaLnBrk="1" hangingPunct="1">
              <a:defRPr/>
            </a:pPr>
            <a:r>
              <a:rPr lang="en-US" sz="1700" dirty="0">
                <a:solidFill>
                  <a:schemeClr val="bg1"/>
                </a:solidFill>
                <a:cs typeface="Arial" charset="0"/>
              </a:rPr>
              <a:t>More</a:t>
            </a:r>
          </a:p>
          <a:p>
            <a:pPr algn="ctr" eaLnBrk="1" hangingPunct="1">
              <a:defRPr/>
            </a:pPr>
            <a:r>
              <a:rPr lang="en-US" sz="1700" dirty="0">
                <a:solidFill>
                  <a:schemeClr val="bg1"/>
                </a:solidFill>
                <a:cs typeface="Arial" charset="0"/>
              </a:rPr>
              <a:t>Books</a:t>
            </a:r>
          </a:p>
        </p:txBody>
      </p:sp>
      <p:sp>
        <p:nvSpPr>
          <p:cNvPr id="58" name="Oval 19"/>
          <p:cNvSpPr>
            <a:spLocks noChangeArrowheads="1"/>
          </p:cNvSpPr>
          <p:nvPr/>
        </p:nvSpPr>
        <p:spPr bwMode="auto">
          <a:xfrm>
            <a:off x="5943601" y="4730387"/>
            <a:ext cx="1219653" cy="1219651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1700" dirty="0">
                <a:solidFill>
                  <a:schemeClr val="bg1"/>
                </a:solidFill>
                <a:cs typeface="Arial" charset="0"/>
              </a:rPr>
              <a:t>Subscribe to </a:t>
            </a:r>
          </a:p>
          <a:p>
            <a:pPr algn="ctr" eaLnBrk="1" hangingPunct="1">
              <a:defRPr/>
            </a:pPr>
            <a:r>
              <a:rPr lang="en-US" sz="1700" dirty="0">
                <a:solidFill>
                  <a:schemeClr val="bg1"/>
                </a:solidFill>
                <a:cs typeface="Arial" charset="0"/>
              </a:rPr>
              <a:t>More </a:t>
            </a:r>
          </a:p>
          <a:p>
            <a:pPr algn="ctr" eaLnBrk="1" hangingPunct="1">
              <a:defRPr/>
            </a:pPr>
            <a:r>
              <a:rPr lang="en-US" sz="1700" dirty="0">
                <a:solidFill>
                  <a:schemeClr val="bg1"/>
                </a:solidFill>
                <a:cs typeface="Arial" charset="0"/>
              </a:rPr>
              <a:t>Journals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 rot="5400000">
            <a:off x="5126038" y="2759075"/>
            <a:ext cx="609600" cy="2152650"/>
            <a:chOff x="4267200" y="2438400"/>
            <a:chExt cx="609600" cy="2714324"/>
          </a:xfrm>
          <a:effectLst/>
        </p:grpSpPr>
        <p:grpSp>
          <p:nvGrpSpPr>
            <p:cNvPr id="3" name="Down Arrow 59"/>
            <p:cNvGrpSpPr>
              <a:grpSpLocks/>
            </p:cNvGrpSpPr>
            <p:nvPr/>
          </p:nvGrpSpPr>
          <p:grpSpPr bwMode="auto">
            <a:xfrm rot="-5400000">
              <a:off x="3826903" y="4110476"/>
              <a:ext cx="1521943" cy="719328"/>
              <a:chOff x="4578096" y="2840736"/>
              <a:chExt cx="1207008" cy="719328"/>
            </a:xfrm>
          </p:grpSpPr>
          <p:pic>
            <p:nvPicPr>
              <p:cNvPr id="34860" name="Down Arrow 59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8096" y="2840736"/>
                <a:ext cx="1207008" cy="719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61" name="Text Box 155"/>
              <p:cNvSpPr txBox="1">
                <a:spLocks noChangeArrowheads="1"/>
              </p:cNvSpPr>
              <p:nvPr/>
            </p:nvSpPr>
            <p:spPr bwMode="auto">
              <a:xfrm rot="5400000">
                <a:off x="5107951" y="2716837"/>
                <a:ext cx="304800" cy="935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4" name="Down Arrow 60"/>
            <p:cNvGrpSpPr>
              <a:grpSpLocks/>
            </p:cNvGrpSpPr>
            <p:nvPr/>
          </p:nvGrpSpPr>
          <p:grpSpPr bwMode="auto">
            <a:xfrm rot="-5400000">
              <a:off x="3830747" y="2769168"/>
              <a:ext cx="1514257" cy="719328"/>
              <a:chOff x="5644896" y="2840736"/>
              <a:chExt cx="1200912" cy="719328"/>
            </a:xfrm>
          </p:grpSpPr>
          <p:pic>
            <p:nvPicPr>
              <p:cNvPr id="34858" name="Down Arrow 60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4896" y="2840736"/>
                <a:ext cx="1200912" cy="719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59" name="Text Box 158"/>
              <p:cNvSpPr txBox="1">
                <a:spLocks noChangeArrowheads="1"/>
              </p:cNvSpPr>
              <p:nvPr/>
            </p:nvSpPr>
            <p:spPr bwMode="auto">
              <a:xfrm rot="-5400000">
                <a:off x="6020425" y="2716837"/>
                <a:ext cx="304800" cy="935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" name="Group 29"/>
          <p:cNvGrpSpPr>
            <a:grpSpLocks/>
          </p:cNvGrpSpPr>
          <p:nvPr/>
        </p:nvGrpSpPr>
        <p:grpSpPr bwMode="auto">
          <a:xfrm rot="8100000">
            <a:off x="5080000" y="3094038"/>
            <a:ext cx="609600" cy="2049462"/>
            <a:chOff x="4267200" y="2438400"/>
            <a:chExt cx="609600" cy="2714324"/>
          </a:xfrm>
          <a:solidFill>
            <a:schemeClr val="tx2">
              <a:lumMod val="50000"/>
            </a:schemeClr>
          </a:solidFill>
          <a:effectLst/>
        </p:grpSpPr>
        <p:grpSp>
          <p:nvGrpSpPr>
            <p:cNvPr id="6" name="Down Arrow 62"/>
            <p:cNvGrpSpPr>
              <a:grpSpLocks/>
            </p:cNvGrpSpPr>
            <p:nvPr/>
          </p:nvGrpSpPr>
          <p:grpSpPr bwMode="auto">
            <a:xfrm rot="-8100000">
              <a:off x="3956606" y="3874342"/>
              <a:ext cx="1259480" cy="950976"/>
              <a:chOff x="4888992" y="2706624"/>
              <a:chExt cx="950976" cy="950976"/>
            </a:xfrm>
            <a:grpFill/>
          </p:grpSpPr>
          <p:pic>
            <p:nvPicPr>
              <p:cNvPr id="34854" name="Down Arrow 62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8992" y="2706624"/>
                <a:ext cx="950976" cy="950976"/>
              </a:xfrm>
              <a:prstGeom prst="rect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34855" name="Text Box 162"/>
              <p:cNvSpPr txBox="1">
                <a:spLocks noChangeArrowheads="1"/>
              </p:cNvSpPr>
              <p:nvPr/>
            </p:nvSpPr>
            <p:spPr bwMode="auto">
              <a:xfrm rot="8100000">
                <a:off x="5213589" y="2721717"/>
                <a:ext cx="304800" cy="883232"/>
              </a:xfrm>
              <a:prstGeom prst="rect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64" name="Down Arrow 63"/>
            <p:cNvSpPr/>
            <p:nvPr/>
          </p:nvSpPr>
          <p:spPr>
            <a:xfrm rot="10800000">
              <a:off x="4267200" y="2438400"/>
              <a:ext cx="609600" cy="1371600"/>
            </a:xfrm>
            <a:prstGeom prst="downArrow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 rot="2700000">
            <a:off x="5076825" y="2622550"/>
            <a:ext cx="609600" cy="2057400"/>
            <a:chOff x="4267200" y="2438400"/>
            <a:chExt cx="609600" cy="2714324"/>
          </a:xfrm>
          <a:effectLst/>
        </p:grpSpPr>
        <p:grpSp>
          <p:nvGrpSpPr>
            <p:cNvPr id="8" name="Down Arrow 65"/>
            <p:cNvGrpSpPr>
              <a:grpSpLocks/>
            </p:cNvGrpSpPr>
            <p:nvPr/>
          </p:nvGrpSpPr>
          <p:grpSpPr bwMode="auto">
            <a:xfrm rot="-2700000">
              <a:off x="4107827" y="3755664"/>
              <a:ext cx="950976" cy="1262663"/>
              <a:chOff x="4882896" y="2846832"/>
              <a:chExt cx="950976" cy="957072"/>
            </a:xfrm>
          </p:grpSpPr>
          <p:pic>
            <p:nvPicPr>
              <p:cNvPr id="34848" name="Down Arrow 65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896" y="2846832"/>
                <a:ext cx="950976" cy="95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49" name="Text Box 169"/>
              <p:cNvSpPr txBox="1">
                <a:spLocks noChangeArrowheads="1"/>
              </p:cNvSpPr>
              <p:nvPr/>
            </p:nvSpPr>
            <p:spPr bwMode="auto">
              <a:xfrm rot="2700000">
                <a:off x="5209026" y="2862702"/>
                <a:ext cx="304800" cy="887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9" name="Down Arrow 66"/>
            <p:cNvGrpSpPr>
              <a:grpSpLocks/>
            </p:cNvGrpSpPr>
            <p:nvPr/>
          </p:nvGrpSpPr>
          <p:grpSpPr bwMode="auto">
            <a:xfrm rot="-2700000">
              <a:off x="4104779" y="2616626"/>
              <a:ext cx="957072" cy="1254621"/>
              <a:chOff x="5492496" y="2237232"/>
              <a:chExt cx="957072" cy="950976"/>
            </a:xfrm>
          </p:grpSpPr>
          <p:pic>
            <p:nvPicPr>
              <p:cNvPr id="34846" name="Down Arrow 66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2496" y="2237232"/>
                <a:ext cx="957072" cy="950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47" name="Text Box 172"/>
              <p:cNvSpPr txBox="1">
                <a:spLocks noChangeArrowheads="1"/>
              </p:cNvSpPr>
              <p:nvPr/>
            </p:nvSpPr>
            <p:spPr bwMode="auto">
              <a:xfrm rot="-8100000">
                <a:off x="5820924" y="2250804"/>
                <a:ext cx="304800" cy="887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4191000" y="2942506"/>
            <a:ext cx="1734816" cy="1765106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Technical 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Expertise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6072120" y="1784370"/>
            <a:ext cx="914400" cy="1219200"/>
            <a:chOff x="3168" y="576"/>
            <a:chExt cx="576" cy="768"/>
          </a:xfrm>
        </p:grpSpPr>
        <p:sp>
          <p:nvSpPr>
            <p:cNvPr id="272400" name="Line 16"/>
            <p:cNvSpPr>
              <a:spLocks noChangeShapeType="1"/>
            </p:cNvSpPr>
            <p:nvPr/>
          </p:nvSpPr>
          <p:spPr bwMode="auto">
            <a:xfrm>
              <a:off x="3216" y="576"/>
              <a:ext cx="480" cy="76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2401" name="Line 17"/>
            <p:cNvSpPr>
              <a:spLocks noChangeShapeType="1"/>
            </p:cNvSpPr>
            <p:nvPr/>
          </p:nvSpPr>
          <p:spPr bwMode="auto">
            <a:xfrm flipH="1">
              <a:off x="3168" y="624"/>
              <a:ext cx="576" cy="67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6115050" y="4778375"/>
            <a:ext cx="914400" cy="1219200"/>
            <a:chOff x="3168" y="576"/>
            <a:chExt cx="576" cy="768"/>
          </a:xfrm>
        </p:grpSpPr>
        <p:sp>
          <p:nvSpPr>
            <p:cNvPr id="272403" name="Line 19"/>
            <p:cNvSpPr>
              <a:spLocks noChangeShapeType="1"/>
            </p:cNvSpPr>
            <p:nvPr/>
          </p:nvSpPr>
          <p:spPr bwMode="auto">
            <a:xfrm>
              <a:off x="3216" y="576"/>
              <a:ext cx="480" cy="76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2404" name="Line 20"/>
            <p:cNvSpPr>
              <a:spLocks noChangeShapeType="1"/>
            </p:cNvSpPr>
            <p:nvPr/>
          </p:nvSpPr>
          <p:spPr bwMode="auto">
            <a:xfrm flipH="1">
              <a:off x="3168" y="624"/>
              <a:ext cx="576" cy="67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6724650" y="3165475"/>
            <a:ext cx="914400" cy="1219200"/>
            <a:chOff x="3168" y="576"/>
            <a:chExt cx="576" cy="768"/>
          </a:xfrm>
        </p:grpSpPr>
        <p:sp>
          <p:nvSpPr>
            <p:cNvPr id="272406" name="Line 22"/>
            <p:cNvSpPr>
              <a:spLocks noChangeShapeType="1"/>
            </p:cNvSpPr>
            <p:nvPr/>
          </p:nvSpPr>
          <p:spPr bwMode="auto">
            <a:xfrm>
              <a:off x="3216" y="576"/>
              <a:ext cx="480" cy="76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2407" name="Line 23"/>
            <p:cNvSpPr>
              <a:spLocks noChangeShapeType="1"/>
            </p:cNvSpPr>
            <p:nvPr/>
          </p:nvSpPr>
          <p:spPr bwMode="auto">
            <a:xfrm flipH="1">
              <a:off x="3168" y="624"/>
              <a:ext cx="576" cy="67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478734" y="1621633"/>
            <a:ext cx="33528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If Technical Expertise was a Significant Weakness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772854" y="1621633"/>
            <a:ext cx="33528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If Technical Expertise is a strength</a:t>
            </a:r>
          </a:p>
        </p:txBody>
      </p:sp>
    </p:spTree>
    <p:extLst>
      <p:ext uri="{BB962C8B-B14F-4D97-AF65-F5344CB8AC3E}">
        <p14:creationId xmlns:p14="http://schemas.microsoft.com/office/powerpoint/2010/main" val="561966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467389-D7F8-435E-9CC2-FD7CAE3884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Linear Development?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E8A50-282C-4D76-B6EE-19CCDCD132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073" y="1579419"/>
            <a:ext cx="7721416" cy="48857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Based on intuitive logic.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firms in the leadership development space have created dictionaries of linear development activities.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approach helps people move from poor performance to acceptable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But, doing the same thing (even with more vigor) and expecting radically different outcomes is basically the definition of insanity.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conclusion: to build a strength often requires a different approach.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60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3F8E-42C3-4041-A7B8-C6990E2504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 understand what leaders did to develop strengths we analyzed our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B677E-232A-754D-ACC9-F65D587B1A47}"/>
              </a:ext>
            </a:extLst>
          </p:cNvPr>
          <p:cNvSpPr txBox="1">
            <a:spLocks/>
          </p:cNvSpPr>
          <p:nvPr/>
        </p:nvSpPr>
        <p:spPr>
          <a:xfrm>
            <a:off x="517895" y="1753529"/>
            <a:ext cx="10223257" cy="11847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did the leaders with profound strengths in a competency do that average leaders did not do?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Analyzing data from thousands of leaders led to new insights.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D113B-F0DD-AD40-949A-4566DEC89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57" r="1526"/>
          <a:stretch/>
        </p:blipFill>
        <p:spPr>
          <a:xfrm>
            <a:off x="2310324" y="3189674"/>
            <a:ext cx="4343210" cy="29922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CBF404-B81E-984C-A75A-5221661DB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93" b="870"/>
          <a:stretch/>
        </p:blipFill>
        <p:spPr>
          <a:xfrm>
            <a:off x="6978552" y="3189674"/>
            <a:ext cx="4519739" cy="30008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285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7FE2C-AC01-3F43-B1F2-7CE3E84D4F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Competency Companions Provide Non-linear Insights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EBC967-EF33-6042-9703-C7460B17618D}"/>
              </a:ext>
            </a:extLst>
          </p:cNvPr>
          <p:cNvSpPr/>
          <p:nvPr/>
        </p:nvSpPr>
        <p:spPr>
          <a:xfrm>
            <a:off x="387945" y="1466749"/>
            <a:ext cx="53749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Competency Companion Development Guide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provides research based on thousands of leaders on how to build a profound strength.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research examined what the best leaders did to build their competence on each of the 19 differentiating competencies.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We’ve called this process non-linear development.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04BF10-61B3-AF45-9D8C-3B7A6E8E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713" y="1224496"/>
            <a:ext cx="1169093" cy="1169091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Solves 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Problems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and Analyzes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Issues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26C145-4262-3F45-BDF0-7996E4021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45" y="3095825"/>
            <a:ext cx="1169093" cy="1169091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Honesty and 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Integrity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7BDCE0-1893-034F-8155-40A449FAD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089" y="1827062"/>
            <a:ext cx="1169093" cy="1169091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Can Be </a:t>
            </a:r>
          </a:p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Trusted</a:t>
            </a:r>
          </a:p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to Act in the</a:t>
            </a:r>
          </a:p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Team’s Best</a:t>
            </a:r>
          </a:p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99F53A-9392-EA44-B951-EBBF43C7D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146" y="1744318"/>
            <a:ext cx="1169093" cy="1169091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Relationship</a:t>
            </a:r>
          </a:p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Building and</a:t>
            </a:r>
          </a:p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Networking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9C1081-D815-E441-A7C3-2043D4AC3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0436" y="3063626"/>
            <a:ext cx="1169093" cy="1169091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Communicates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Powerfully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FFA524-C4A5-AD41-AEE5-EEC97E67A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3720" y="5068534"/>
            <a:ext cx="1169093" cy="1169091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Takes</a:t>
            </a:r>
          </a:p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Initiative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46DDCA-3FDC-624D-8B0F-ECC0855DC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089" y="4535063"/>
            <a:ext cx="1169093" cy="1169091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Develops</a:t>
            </a:r>
          </a:p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Others</a:t>
            </a:r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id="{48CC8325-8F7E-4B4F-952E-983C5C5C5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1060" y="4554459"/>
            <a:ext cx="1169093" cy="1169091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Desires to </a:t>
            </a:r>
          </a:p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Pursue </a:t>
            </a:r>
          </a:p>
          <a:p>
            <a:pPr algn="ctr">
              <a:defRPr/>
            </a:pPr>
            <a:r>
              <a:rPr lang="en-US" sz="1300" dirty="0">
                <a:solidFill>
                  <a:schemeClr val="bg1"/>
                </a:solidFill>
              </a:rPr>
              <a:t>Excellence</a:t>
            </a: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A0BB023E-1933-FB49-8F39-843ACAB204F8}"/>
              </a:ext>
            </a:extLst>
          </p:cNvPr>
          <p:cNvGrpSpPr>
            <a:grpSpLocks/>
          </p:cNvGrpSpPr>
          <p:nvPr/>
        </p:nvGrpSpPr>
        <p:grpSpPr bwMode="auto">
          <a:xfrm>
            <a:off x="8658987" y="2438382"/>
            <a:ext cx="584329" cy="2602092"/>
            <a:chOff x="4267200" y="2438400"/>
            <a:chExt cx="609600" cy="2714324"/>
          </a:xfrm>
        </p:grpSpPr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03907F33-D960-4E40-B137-68E32226601C}"/>
                </a:ext>
              </a:extLst>
            </p:cNvPr>
            <p:cNvSpPr/>
            <p:nvPr/>
          </p:nvSpPr>
          <p:spPr>
            <a:xfrm>
              <a:off x="4267200" y="3781124"/>
              <a:ext cx="609600" cy="1371600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Down Arrow 13">
              <a:extLst>
                <a:ext uri="{FF2B5EF4-FFF2-40B4-BE49-F238E27FC236}">
                  <a16:creationId xmlns:a16="http://schemas.microsoft.com/office/drawing/2014/main" id="{296C69FB-66B7-194E-9DD7-3B30D8B4381F}"/>
                </a:ext>
              </a:extLst>
            </p:cNvPr>
            <p:cNvSpPr/>
            <p:nvPr/>
          </p:nvSpPr>
          <p:spPr>
            <a:xfrm rot="10800000">
              <a:off x="4267200" y="2438400"/>
              <a:ext cx="609600" cy="1371600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4CE6155D-251A-C447-882D-9EF40F6BDB1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39164" y="2347132"/>
            <a:ext cx="584327" cy="2602081"/>
            <a:chOff x="4267200" y="2438400"/>
            <a:chExt cx="609600" cy="2714324"/>
          </a:xfrm>
        </p:grpSpPr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E147981F-5AF2-4249-B11E-AF4FBDADDA03}"/>
                </a:ext>
              </a:extLst>
            </p:cNvPr>
            <p:cNvSpPr/>
            <p:nvPr/>
          </p:nvSpPr>
          <p:spPr>
            <a:xfrm>
              <a:off x="4267200" y="3781124"/>
              <a:ext cx="609600" cy="1371600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id="{E2A5B37A-311C-8949-853C-812E6E2F1BCC}"/>
                </a:ext>
              </a:extLst>
            </p:cNvPr>
            <p:cNvSpPr/>
            <p:nvPr/>
          </p:nvSpPr>
          <p:spPr>
            <a:xfrm rot="10800000">
              <a:off x="4267200" y="2438400"/>
              <a:ext cx="609600" cy="1371600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29">
            <a:extLst>
              <a:ext uri="{FF2B5EF4-FFF2-40B4-BE49-F238E27FC236}">
                <a16:creationId xmlns:a16="http://schemas.microsoft.com/office/drawing/2014/main" id="{D45CF1F4-5A19-2541-81A1-1B2FC424D773}"/>
              </a:ext>
            </a:extLst>
          </p:cNvPr>
          <p:cNvGrpSpPr>
            <a:grpSpLocks/>
          </p:cNvGrpSpPr>
          <p:nvPr/>
        </p:nvGrpSpPr>
        <p:grpSpPr bwMode="auto">
          <a:xfrm rot="8100000">
            <a:off x="8726287" y="2430836"/>
            <a:ext cx="584329" cy="2602092"/>
            <a:chOff x="4267200" y="2438400"/>
            <a:chExt cx="609600" cy="2714324"/>
          </a:xfrm>
        </p:grpSpPr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CB23B79B-D053-E649-B78B-2580715E6CD4}"/>
                </a:ext>
              </a:extLst>
            </p:cNvPr>
            <p:cNvSpPr/>
            <p:nvPr/>
          </p:nvSpPr>
          <p:spPr>
            <a:xfrm>
              <a:off x="4267200" y="3781124"/>
              <a:ext cx="609600" cy="1371600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Down Arrow 19">
              <a:extLst>
                <a:ext uri="{FF2B5EF4-FFF2-40B4-BE49-F238E27FC236}">
                  <a16:creationId xmlns:a16="http://schemas.microsoft.com/office/drawing/2014/main" id="{F9D8F74C-7C42-9E43-89A4-39A977552A7C}"/>
                </a:ext>
              </a:extLst>
            </p:cNvPr>
            <p:cNvSpPr/>
            <p:nvPr/>
          </p:nvSpPr>
          <p:spPr>
            <a:xfrm rot="10800000">
              <a:off x="4267200" y="2438400"/>
              <a:ext cx="609600" cy="1371600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32">
            <a:extLst>
              <a:ext uri="{FF2B5EF4-FFF2-40B4-BE49-F238E27FC236}">
                <a16:creationId xmlns:a16="http://schemas.microsoft.com/office/drawing/2014/main" id="{1E04C5AE-CBF4-5E4F-BCDA-F760CC290C97}"/>
              </a:ext>
            </a:extLst>
          </p:cNvPr>
          <p:cNvGrpSpPr>
            <a:grpSpLocks/>
          </p:cNvGrpSpPr>
          <p:nvPr/>
        </p:nvGrpSpPr>
        <p:grpSpPr bwMode="auto">
          <a:xfrm rot="2700000">
            <a:off x="8664583" y="2430839"/>
            <a:ext cx="584329" cy="2602090"/>
            <a:chOff x="4267200" y="2438400"/>
            <a:chExt cx="609600" cy="2714324"/>
          </a:xfrm>
        </p:grpSpPr>
        <p:sp>
          <p:nvSpPr>
            <p:cNvPr id="22" name="Down Arrow 21">
              <a:extLst>
                <a:ext uri="{FF2B5EF4-FFF2-40B4-BE49-F238E27FC236}">
                  <a16:creationId xmlns:a16="http://schemas.microsoft.com/office/drawing/2014/main" id="{67022A5A-4AED-F144-80DC-7AEF1BFE768D}"/>
                </a:ext>
              </a:extLst>
            </p:cNvPr>
            <p:cNvSpPr/>
            <p:nvPr/>
          </p:nvSpPr>
          <p:spPr>
            <a:xfrm>
              <a:off x="4267200" y="3781124"/>
              <a:ext cx="609600" cy="1371600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9C71C0A4-A9F6-324B-A755-080C4A68C508}"/>
                </a:ext>
              </a:extLst>
            </p:cNvPr>
            <p:cNvSpPr/>
            <p:nvPr/>
          </p:nvSpPr>
          <p:spPr>
            <a:xfrm rot="10800000">
              <a:off x="4267200" y="2438400"/>
              <a:ext cx="609600" cy="1371600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16">
            <a:extLst>
              <a:ext uri="{FF2B5EF4-FFF2-40B4-BE49-F238E27FC236}">
                <a16:creationId xmlns:a16="http://schemas.microsoft.com/office/drawing/2014/main" id="{17132C2C-48DF-804B-8A1E-8B34D8E1E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182" y="2901430"/>
            <a:ext cx="1533964" cy="1533961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Technical/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Professional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Expertise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4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Leaders, Better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321AC-F3D9-40C6-8CBC-4F097D2BF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73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E593BB-214C-4802-A138-06535264B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Non-linear Development Gives Leaders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E90CF-BC54-4F7F-A66B-F3D68B639D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Using companion behaviors provides alternative ways to build strengths.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recommend focusing effort on just two or three companion behaviors.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Leaders can choose those behaviors that fit them and their personality.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02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EBF1-418D-43DB-9337-1FEB0E046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Competency Companions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FCE8-53A9-4183-AD30-838B4EF2AC3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The competency and the competency companion often fit together in people’s perceptual systems.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33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EBF1-418D-43DB-9337-1FEB0E046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Competency Companions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FCE8-53A9-4183-AD30-838B4EF2AC3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2. Competency companions facilitate the expression of the behaviour associated with that competency.</a:t>
            </a:r>
          </a:p>
          <a:p>
            <a:endParaRPr lang="en-GB" dirty="0"/>
          </a:p>
          <a:p>
            <a:r>
              <a:rPr lang="en-GB" dirty="0"/>
              <a:t>There is a linkage between interpersonal skills and technical skills. </a:t>
            </a:r>
          </a:p>
          <a:p>
            <a:r>
              <a:rPr lang="en-GB" dirty="0"/>
              <a:t>What appears to happen is that strong interpersonal skills: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Facilitate the sharing of knowledge.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Persuade others to a new position.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Increase positive interactions in solving problems.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1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3382-DCC9-964D-97D2-08DA8074F2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Competency Companions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F4D49-51C2-594A-B822-6FFEFAED759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3. Achieving a high level of skill in one behaviour helps develop a related behaviour. </a:t>
            </a:r>
          </a:p>
          <a:p>
            <a:endParaRPr lang="en-US" dirty="0"/>
          </a:p>
          <a:p>
            <a:r>
              <a:rPr lang="en-GB" dirty="0"/>
              <a:t>For example, one of the strongest competency companions for “developing other people” is being skilled and interested in developing yourself. If leaders do not have a well-defined, actionable career plan for themselves, it is more difficult to assist their direct reports in creating their career plans.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1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FAE3-9CA8-A44C-8273-71AFD34E1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Competency Companions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8C0FA-5B5B-E141-B508-484084FE53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4. A competency companion is a building block or core element of the desired competency. </a:t>
            </a:r>
          </a:p>
          <a:p>
            <a:endParaRPr lang="en-US" dirty="0"/>
          </a:p>
          <a:p>
            <a:r>
              <a:rPr lang="en-GB" dirty="0"/>
              <a:t>A strong companion behaviour to integrity is assertiveness.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39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A4D8-AD61-8849-8AFC-8158178480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Competency Companions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CB3CC-0C45-3B47-BF49-7B26B6A793C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5. Competency companions change the context in which we operate. </a:t>
            </a:r>
          </a:p>
          <a:p>
            <a:endParaRPr lang="en-US" dirty="0"/>
          </a:p>
          <a:p>
            <a:r>
              <a:rPr lang="en-GB" dirty="0"/>
              <a:t>We found a strong relationship between a person’s ability to communicate and the extent to which a person is trusted. Typically, when people attempt to improve their ability to communicate, they focus on the message and the delivery (e.g., what they say and how they say it).</a:t>
            </a:r>
          </a:p>
          <a:p>
            <a:endParaRPr lang="en-GB" dirty="0"/>
          </a:p>
          <a:p>
            <a:r>
              <a:rPr lang="en-GB" dirty="0"/>
              <a:t>Listening better often has far more impact on being perceived as an excellent communicator.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70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EBF1-418D-43DB-9337-1FEB0E046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Competency Companions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FCE8-53A9-4183-AD30-838B4EF2AC3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6. Developing a competency companion changes the person. </a:t>
            </a:r>
          </a:p>
          <a:p>
            <a:r>
              <a:rPr lang="en-GB" dirty="0"/>
              <a:t>Many people have had the experience of developing a new skill and then observing interesting side effects.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Learning to play golf well gives a person increased confidence.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Regular exercise makes people feel less stressed.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Accomplishing a challenging goal causes depression to go away. </a:t>
            </a:r>
          </a:p>
          <a:p>
            <a:r>
              <a:rPr lang="en-GB" dirty="0"/>
              <a:t>Strengthening a competency has the capacity to change a person’s perspective, attitudes, and outlook on life.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69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3BCE1C-CCCE-40DB-91AE-31C6156A1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Companion Behaviors – Is there good evidence for the theory?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44E9C3-AD14-44A5-AA27-B280C166561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initial research indicated that improving a companion behavior would improve an intended competency.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only way to test this theory would be to gather pre-test and post-test results on a group of leaders.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59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EB58-89D3-0348-8DFD-BF6B7FB8C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Evidence that improving companion competencies causes improvement in a competency being developed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44673F-6D6F-CF4C-A821-8D43512508AC}"/>
              </a:ext>
            </a:extLst>
          </p:cNvPr>
          <p:cNvSpPr txBox="1">
            <a:spLocks/>
          </p:cNvSpPr>
          <p:nvPr/>
        </p:nvSpPr>
        <p:spPr>
          <a:xfrm>
            <a:off x="609600" y="1897460"/>
            <a:ext cx="10972800" cy="3988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Analyzed a dataset of 882 leaders who had participated in the Extraordinary Leader assessment and had both pre- and post-test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157 of the leaders showed that they made a significant improvement in the competency “Inspires and Motivates Others.”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examined data from these individuals to see if there was a link between the improvement of a competency and the improvement of the companion behaviors.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97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5A19D-87D4-AA43-8AD4-BF14B9D91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45" y="971636"/>
            <a:ext cx="11476106" cy="424324"/>
          </a:xfrm>
        </p:spPr>
        <p:txBody>
          <a:bodyPr/>
          <a:lstStyle/>
          <a:p>
            <a:r>
              <a:rPr lang="en-US" dirty="0"/>
              <a:t>Research Identified 10 Companion Behaviors for Inspires and Motivates Others</a:t>
            </a: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EDBF2147-C62D-DC4D-BD5B-2FDD5913C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873" y="1383762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Making an 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Emotional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Connection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738CF233-FCF6-4746-BC84-0D49CBFD2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077" y="1722171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Establishes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Stretch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Goals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45165DD9-CF7C-374A-9A6A-E332368A9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924" y="2678841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Clear Vision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and Direction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71080D32-BBA1-B44E-96F0-E87DB7BC2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873" y="5206957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Being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Collaborative 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and a Good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Team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Player</a:t>
            </a:r>
          </a:p>
        </p:txBody>
      </p:sp>
      <p:sp>
        <p:nvSpPr>
          <p:cNvPr id="7" name="Oval 19">
            <a:extLst>
              <a:ext uri="{FF2B5EF4-FFF2-40B4-BE49-F238E27FC236}">
                <a16:creationId xmlns:a16="http://schemas.microsoft.com/office/drawing/2014/main" id="{AB8B3565-9937-064C-B5D6-FE7F6C4C0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40" y="4705246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Develops 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Others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013559-CBFC-8D40-BDC5-888A8F3C7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925" y="3797950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Communicates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Powerfully and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Prolifically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2D5D73E7-398C-C248-AE18-5381F995E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0857" y="1772351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Role Model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0A2904A0-E782-B242-881B-605F4EB68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635" y="2787127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Champions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Change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57849BA5-0FC3-F54F-8553-9EE06009D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633" y="3922641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Takes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Initiative</a:t>
            </a:r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id="{627B3DDD-EA44-2448-BC66-F53FCEC4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09" y="4819098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Fostering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Innovation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DBEA1B-67E5-BE44-B8B2-CA796CA5DFB5}"/>
              </a:ext>
            </a:extLst>
          </p:cNvPr>
          <p:cNvGrpSpPr/>
          <p:nvPr/>
        </p:nvGrpSpPr>
        <p:grpSpPr>
          <a:xfrm rot="3048425">
            <a:off x="5889985" y="3553264"/>
            <a:ext cx="2691627" cy="462246"/>
            <a:chOff x="5757354" y="3160011"/>
            <a:chExt cx="2691627" cy="462246"/>
          </a:xfrm>
        </p:grpSpPr>
        <p:sp>
          <p:nvSpPr>
            <p:cNvPr id="14" name="Down Arrow 13">
              <a:extLst>
                <a:ext uri="{FF2B5EF4-FFF2-40B4-BE49-F238E27FC236}">
                  <a16:creationId xmlns:a16="http://schemas.microsoft.com/office/drawing/2014/main" id="{3069ED9D-458B-4649-B1B2-CD2BB1DE1ABB}"/>
                </a:ext>
              </a:extLst>
            </p:cNvPr>
            <p:cNvSpPr/>
            <p:nvPr/>
          </p:nvSpPr>
          <p:spPr bwMode="auto">
            <a:xfrm rot="16200000">
              <a:off x="7540061" y="2697179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8F381183-AD83-6249-9177-8544A79809B9}"/>
                </a:ext>
              </a:extLst>
            </p:cNvPr>
            <p:cNvSpPr/>
            <p:nvPr/>
          </p:nvSpPr>
          <p:spPr bwMode="auto">
            <a:xfrm rot="5400000">
              <a:off x="6220186" y="2713337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997E3C-A434-9441-B8E5-FF4AC767DCA2}"/>
              </a:ext>
            </a:extLst>
          </p:cNvPr>
          <p:cNvGrpSpPr/>
          <p:nvPr/>
        </p:nvGrpSpPr>
        <p:grpSpPr>
          <a:xfrm rot="5400000">
            <a:off x="5928561" y="3580973"/>
            <a:ext cx="2691627" cy="462246"/>
            <a:chOff x="5757354" y="3160011"/>
            <a:chExt cx="2691627" cy="462246"/>
          </a:xfrm>
        </p:grpSpPr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id="{AF3E6C59-6101-4744-9B99-E000E0AD0D8E}"/>
                </a:ext>
              </a:extLst>
            </p:cNvPr>
            <p:cNvSpPr/>
            <p:nvPr/>
          </p:nvSpPr>
          <p:spPr bwMode="auto">
            <a:xfrm rot="16200000">
              <a:off x="7540061" y="2697179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2FFA8D22-355C-8E4F-84B0-B37E43494AD3}"/>
                </a:ext>
              </a:extLst>
            </p:cNvPr>
            <p:cNvSpPr/>
            <p:nvPr/>
          </p:nvSpPr>
          <p:spPr bwMode="auto">
            <a:xfrm rot="5400000">
              <a:off x="6220186" y="2713337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F23A9F-5741-B646-80AC-49CB9FD7B51C}"/>
              </a:ext>
            </a:extLst>
          </p:cNvPr>
          <p:cNvGrpSpPr/>
          <p:nvPr/>
        </p:nvGrpSpPr>
        <p:grpSpPr>
          <a:xfrm rot="7618806">
            <a:off x="5922943" y="3555035"/>
            <a:ext cx="2691627" cy="462246"/>
            <a:chOff x="5757354" y="3160011"/>
            <a:chExt cx="2691627" cy="462246"/>
          </a:xfrm>
        </p:grpSpPr>
        <p:sp>
          <p:nvSpPr>
            <p:cNvPr id="20" name="Down Arrow 19">
              <a:extLst>
                <a:ext uri="{FF2B5EF4-FFF2-40B4-BE49-F238E27FC236}">
                  <a16:creationId xmlns:a16="http://schemas.microsoft.com/office/drawing/2014/main" id="{F11717E6-EB87-F24F-B19E-5D2DEFEE09EA}"/>
                </a:ext>
              </a:extLst>
            </p:cNvPr>
            <p:cNvSpPr/>
            <p:nvPr/>
          </p:nvSpPr>
          <p:spPr bwMode="auto">
            <a:xfrm rot="16200000">
              <a:off x="7540061" y="2697179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Down Arrow 20">
              <a:extLst>
                <a:ext uri="{FF2B5EF4-FFF2-40B4-BE49-F238E27FC236}">
                  <a16:creationId xmlns:a16="http://schemas.microsoft.com/office/drawing/2014/main" id="{5B986E72-1A35-F34F-80D0-6C59AF9EC99E}"/>
                </a:ext>
              </a:extLst>
            </p:cNvPr>
            <p:cNvSpPr/>
            <p:nvPr/>
          </p:nvSpPr>
          <p:spPr bwMode="auto">
            <a:xfrm rot="5400000">
              <a:off x="6220186" y="2713337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FA54D1-62EF-2D4A-B5F8-CBFD310C2D86}"/>
              </a:ext>
            </a:extLst>
          </p:cNvPr>
          <p:cNvGrpSpPr/>
          <p:nvPr/>
        </p:nvGrpSpPr>
        <p:grpSpPr>
          <a:xfrm rot="9772533">
            <a:off x="5921969" y="3560999"/>
            <a:ext cx="2691627" cy="462246"/>
            <a:chOff x="5757354" y="3160011"/>
            <a:chExt cx="2691627" cy="462246"/>
          </a:xfrm>
        </p:grpSpPr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81E7C21B-9978-B242-966B-B6D9BE7BB652}"/>
                </a:ext>
              </a:extLst>
            </p:cNvPr>
            <p:cNvSpPr/>
            <p:nvPr/>
          </p:nvSpPr>
          <p:spPr bwMode="auto">
            <a:xfrm rot="16200000">
              <a:off x="7540061" y="2697179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" name="Down Arrow 23">
              <a:extLst>
                <a:ext uri="{FF2B5EF4-FFF2-40B4-BE49-F238E27FC236}">
                  <a16:creationId xmlns:a16="http://schemas.microsoft.com/office/drawing/2014/main" id="{4D342C18-F670-9542-BCD0-B251D7CC4E5A}"/>
                </a:ext>
              </a:extLst>
            </p:cNvPr>
            <p:cNvSpPr/>
            <p:nvPr/>
          </p:nvSpPr>
          <p:spPr bwMode="auto">
            <a:xfrm rot="5400000">
              <a:off x="6220186" y="2713337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75F4CD-6BA0-BF49-957A-53EBA9D118AE}"/>
              </a:ext>
            </a:extLst>
          </p:cNvPr>
          <p:cNvGrpSpPr/>
          <p:nvPr/>
        </p:nvGrpSpPr>
        <p:grpSpPr>
          <a:xfrm rot="11851086">
            <a:off x="5902788" y="3558018"/>
            <a:ext cx="2691627" cy="462246"/>
            <a:chOff x="5757354" y="3160011"/>
            <a:chExt cx="2691627" cy="462246"/>
          </a:xfrm>
        </p:grpSpPr>
        <p:sp>
          <p:nvSpPr>
            <p:cNvPr id="26" name="Down Arrow 25">
              <a:extLst>
                <a:ext uri="{FF2B5EF4-FFF2-40B4-BE49-F238E27FC236}">
                  <a16:creationId xmlns:a16="http://schemas.microsoft.com/office/drawing/2014/main" id="{6292490F-43E7-E546-BBF5-07F48BD9B771}"/>
                </a:ext>
              </a:extLst>
            </p:cNvPr>
            <p:cNvSpPr/>
            <p:nvPr/>
          </p:nvSpPr>
          <p:spPr bwMode="auto">
            <a:xfrm rot="16200000">
              <a:off x="7540061" y="2697179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Down Arrow 26">
              <a:extLst>
                <a:ext uri="{FF2B5EF4-FFF2-40B4-BE49-F238E27FC236}">
                  <a16:creationId xmlns:a16="http://schemas.microsoft.com/office/drawing/2014/main" id="{B2D1145B-C9D6-2343-B8FE-110C7C635878}"/>
                </a:ext>
              </a:extLst>
            </p:cNvPr>
            <p:cNvSpPr/>
            <p:nvPr/>
          </p:nvSpPr>
          <p:spPr bwMode="auto">
            <a:xfrm rot="5400000">
              <a:off x="6220186" y="2713337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8" name="Oval 16">
            <a:extLst>
              <a:ext uri="{FF2B5EF4-FFF2-40B4-BE49-F238E27FC236}">
                <a16:creationId xmlns:a16="http://schemas.microsoft.com/office/drawing/2014/main" id="{66CBF78F-39D4-4949-9605-AA8B220D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474" y="3011946"/>
            <a:ext cx="1600304" cy="1600301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Arial"/>
                <a:cs typeface="Arial" charset="0"/>
              </a:rPr>
              <a:t>Inspires 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Arial"/>
                <a:cs typeface="Arial" charset="0"/>
              </a:rPr>
              <a:t>and</a:t>
            </a:r>
            <a:br>
              <a:rPr lang="en-US" dirty="0">
                <a:solidFill>
                  <a:prstClr val="white"/>
                </a:solidFill>
                <a:latin typeface="Arial"/>
                <a:cs typeface="Arial" charset="0"/>
              </a:rPr>
            </a:br>
            <a:r>
              <a:rPr lang="en-US" dirty="0">
                <a:solidFill>
                  <a:prstClr val="white"/>
                </a:solidFill>
                <a:latin typeface="Arial"/>
                <a:cs typeface="Arial" charset="0"/>
              </a:rPr>
              <a:t>Motivates </a:t>
            </a:r>
            <a:br>
              <a:rPr lang="en-US" dirty="0">
                <a:solidFill>
                  <a:prstClr val="white"/>
                </a:solidFill>
                <a:latin typeface="Arial"/>
                <a:cs typeface="Arial" charset="0"/>
              </a:rPr>
            </a:br>
            <a:r>
              <a:rPr lang="en-US" dirty="0">
                <a:solidFill>
                  <a:prstClr val="white"/>
                </a:solidFill>
                <a:latin typeface="Arial"/>
                <a:cs typeface="Arial" charset="0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99756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1120AB-CBCC-48ED-98B0-2C12B31961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Leaders with Better Skills Consistently Deliver Better Results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7947A0-093B-4AD3-8C57-D8279E944D7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52176433"/>
              </p:ext>
            </p:extLst>
          </p:nvPr>
        </p:nvGraphicFramePr>
        <p:xfrm>
          <a:off x="474352" y="1288154"/>
          <a:ext cx="11476106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386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997E-D3BE-4442-9588-17B28E598B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Analyzed Pre- versus Post-test Differences on </a:t>
            </a:r>
            <a:br>
              <a:rPr lang="en-US" dirty="0"/>
            </a:br>
            <a:r>
              <a:rPr lang="en-US" dirty="0"/>
              <a:t>Individual Behaviors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DABAB60-7A24-A048-BD22-AD5494FF7989}"/>
              </a:ext>
            </a:extLst>
          </p:cNvPr>
          <p:cNvSpPr txBox="1">
            <a:spLocks/>
          </p:cNvSpPr>
          <p:nvPr/>
        </p:nvSpPr>
        <p:spPr>
          <a:xfrm>
            <a:off x="609600" y="1767840"/>
            <a:ext cx="10972800" cy="24582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157 leaders who significantly improved their ability to Inspire and Motivate improved from the 33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the 73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percentile on their effectiveness in that competency.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Each of the remaining 46 behaviors in the survey were then compared between pre- and post-test results.</a:t>
            </a:r>
          </a:p>
        </p:txBody>
      </p:sp>
    </p:spTree>
    <p:extLst>
      <p:ext uri="{BB962C8B-B14F-4D97-AF65-F5344CB8AC3E}">
        <p14:creationId xmlns:p14="http://schemas.microsoft.com/office/powerpoint/2010/main" val="3456526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EA14-1295-0949-A95B-B99BF8114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Leaders who improved in their ability to inspire and </a:t>
            </a:r>
            <a:br>
              <a:rPr lang="en-US" dirty="0"/>
            </a:br>
            <a:r>
              <a:rPr lang="en-US" dirty="0"/>
              <a:t>motivate others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D231E1A3-DBCC-FA40-BA4F-E94D66DB29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591226"/>
              </p:ext>
            </p:extLst>
          </p:nvPr>
        </p:nvGraphicFramePr>
        <p:xfrm>
          <a:off x="639598" y="1732854"/>
          <a:ext cx="10972800" cy="432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195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E0E02-49B5-484C-B742-1BB70B218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806" y="803844"/>
            <a:ext cx="11476106" cy="424324"/>
          </a:xfrm>
        </p:spPr>
        <p:txBody>
          <a:bodyPr/>
          <a:lstStyle/>
          <a:p>
            <a:r>
              <a:rPr lang="en-US" sz="2600" dirty="0"/>
              <a:t>22 of the top 25 behaviors showing the largest significant differences connected to 9 of the 10 companion behaviors in the model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6450FB8-371F-1F4E-B868-49EF3B976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20632"/>
              </p:ext>
            </p:extLst>
          </p:nvPr>
        </p:nvGraphicFramePr>
        <p:xfrm>
          <a:off x="8973316" y="1761568"/>
          <a:ext cx="2783450" cy="466751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463908">
                  <a:extLst>
                    <a:ext uri="{9D8B030D-6E8A-4147-A177-3AD203B41FA5}">
                      <a16:colId xmlns:a16="http://schemas.microsoft.com/office/drawing/2014/main" val="3462423540"/>
                    </a:ext>
                  </a:extLst>
                </a:gridCol>
                <a:gridCol w="1193883">
                  <a:extLst>
                    <a:ext uri="{9D8B030D-6E8A-4147-A177-3AD203B41FA5}">
                      <a16:colId xmlns:a16="http://schemas.microsoft.com/office/drawing/2014/main" val="1300019655"/>
                    </a:ext>
                  </a:extLst>
                </a:gridCol>
                <a:gridCol w="368398">
                  <a:extLst>
                    <a:ext uri="{9D8B030D-6E8A-4147-A177-3AD203B41FA5}">
                      <a16:colId xmlns:a16="http://schemas.microsoft.com/office/drawing/2014/main" val="2923456993"/>
                    </a:ext>
                  </a:extLst>
                </a:gridCol>
                <a:gridCol w="306998">
                  <a:extLst>
                    <a:ext uri="{9D8B030D-6E8A-4147-A177-3AD203B41FA5}">
                      <a16:colId xmlns:a16="http://schemas.microsoft.com/office/drawing/2014/main" val="3226106131"/>
                    </a:ext>
                  </a:extLst>
                </a:gridCol>
                <a:gridCol w="245599">
                  <a:extLst>
                    <a:ext uri="{9D8B030D-6E8A-4147-A177-3AD203B41FA5}">
                      <a16:colId xmlns:a16="http://schemas.microsoft.com/office/drawing/2014/main" val="1628170532"/>
                    </a:ext>
                  </a:extLst>
                </a:gridCol>
                <a:gridCol w="204664">
                  <a:extLst>
                    <a:ext uri="{9D8B030D-6E8A-4147-A177-3AD203B41FA5}">
                      <a16:colId xmlns:a16="http://schemas.microsoft.com/office/drawing/2014/main" val="549784997"/>
                    </a:ext>
                  </a:extLst>
                </a:gridCol>
              </a:tblGrid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Companion Competency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Item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Pre-test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Post-test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t-value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Sig.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/>
                </a:tc>
                <a:extLst>
                  <a:ext uri="{0D108BD9-81ED-4DB2-BD59-A6C34878D82A}">
                    <a16:rowId xmlns:a16="http://schemas.microsoft.com/office/drawing/2014/main" val="1075380332"/>
                  </a:ext>
                </a:extLst>
              </a:tr>
              <a:tr h="18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Stretch Goals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Ni115 15. Creates an atmosphere of continual improvement in which self and others push to exceed the expected results.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29.6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60.5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-16.7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35475"/>
                  </a:ext>
                </a:extLst>
              </a:tr>
              <a:tr h="18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Collaboration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Ni137 37. Promotes a high level of cooperation between all members of the work group.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30.7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60.1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-16.3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185951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Ni108 8. Is trusted by others to use good judgment when making decisions.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33.4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56.9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-15.6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443278"/>
                  </a:ext>
                </a:extLst>
              </a:tr>
              <a:tr h="18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Stretch Goals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Ni120 20. Is skillful at getting people to stretch for goals that go beyond what they originally thought possible.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29.7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58.2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-15.3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249931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Develops Others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Ni135 35. Is truly concerned about developing others.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30.2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58.3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-15.2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40890"/>
                  </a:ext>
                </a:extLst>
              </a:tr>
              <a:tr h="18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Communicates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Ni127 27. Helps people understand how their work contributes to broader business objectives.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30.7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59.7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-15.0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443879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Role Model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Ni101 1. Is a role model and sets a good example for his or her work group.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32.2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56.8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-15.0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03456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Develops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Ni136 36. Gives honest feedback in a helpful way.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30.9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58.6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-14.7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112608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Collaboration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Ni138 38. Resolves conflict within the work group.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30.9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60.6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-14.6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748522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Role Model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Ni102 2. Works hard to walk the talk and avoids saying one thing and doing another.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32.6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57.1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-14.5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813912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Develops Others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Ni134 34. Provides coaching and acts as a mentor to others.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29.4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56.3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-14.4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36234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Communicates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Ni125 25. Provides others with a definite sense of direction and purpose.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30.9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56.5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-14.2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650624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Make the Emotional Conn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Ni133 33. Stays in touch with issues and concerns of individuals in the work group.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31.9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59.3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-14.0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943290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Communicates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Ni126 26. Skilled at communicating insights and understanding of issues or problems.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32.2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57.1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-13.9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63467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Strategic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Ni141 41. Maintains a clear perspective between the overall picture and the details.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33.8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59.9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-13.7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2479"/>
                  </a:ext>
                </a:extLst>
              </a:tr>
              <a:tr h="181606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Ni106 6. Teammates trust his or her ideas and opinions because of in-depth knowledge and experience.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33.8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57.0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-13.6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1213"/>
                  </a:ext>
                </a:extLst>
              </a:tr>
              <a:tr h="18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Collaboration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Ni139 39. Achieves objectives requiring a high level of cooperation from people in other parts of the organization.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32.7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58.8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-13.5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468989"/>
                  </a:ext>
                </a:extLst>
              </a:tr>
              <a:tr h="24194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Innovation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Ni110 10. Frequently encourages others to consider new approaches and ideas (e.g., avoids getting stuck in a one right way approach).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31.5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56.6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-13.4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35745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Make the Emotional Conn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Ni132 32. Is trusted by all members of the work group.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33.4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58.0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-13.4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073170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Takes Initiative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Ni122 22. Can always be counted on to follow through on commitments.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34.6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56.4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-13.4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229642"/>
                  </a:ext>
                </a:extLst>
              </a:tr>
              <a:tr h="18160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Innovation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Ni112 12. Constructively challenges the standard approaches and finds improved processes to get work done.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31.4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58.5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-13.3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655129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Innovation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Ni111 11. Finds ways to improve new ideas rather than discourage them.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31.3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58.0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-13.3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11186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Make the Emotional Conn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Ni131 31. Balances getting results with a concern for others needs.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33.1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58.9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-13.2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715002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Stretch Goals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Ni119 19. Establishes high standards of excellence for the work group.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32.3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55.2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-13.1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801736"/>
                  </a:ext>
                </a:extLst>
              </a:tr>
              <a:tr h="12126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Ni104 4. Many people seek after his or her opinions.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34.1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56.9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-13.1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" marR="743" marT="743" marB="0" anchor="b"/>
                </a:tc>
                <a:extLst>
                  <a:ext uri="{0D108BD9-81ED-4DB2-BD59-A6C34878D82A}">
                    <a16:rowId xmlns:a16="http://schemas.microsoft.com/office/drawing/2014/main" val="1152013643"/>
                  </a:ext>
                </a:extLst>
              </a:tr>
            </a:tbl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38615FF2-2C58-5B47-BBD2-C98D89E54CBD}"/>
              </a:ext>
            </a:extLst>
          </p:cNvPr>
          <p:cNvSpPr/>
          <p:nvPr/>
        </p:nvSpPr>
        <p:spPr>
          <a:xfrm>
            <a:off x="9128869" y="1392236"/>
            <a:ext cx="2065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/>
              </a:rPr>
              <a:t>Top 25 behaviors</a:t>
            </a:r>
            <a:endParaRPr lang="en-US" dirty="0">
              <a:latin typeface="Arial"/>
            </a:endParaRPr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49F6A047-43D7-CD4F-BC79-79FBF7673C91}"/>
              </a:ext>
            </a:extLst>
          </p:cNvPr>
          <p:cNvSpPr/>
          <p:nvPr/>
        </p:nvSpPr>
        <p:spPr bwMode="auto">
          <a:xfrm rot="5400000">
            <a:off x="7133865" y="1114767"/>
            <a:ext cx="446088" cy="2783449"/>
          </a:xfrm>
          <a:prstGeom prst="downArrow">
            <a:avLst/>
          </a:prstGeom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3" name="Oval 3">
            <a:extLst>
              <a:ext uri="{FF2B5EF4-FFF2-40B4-BE49-F238E27FC236}">
                <a16:creationId xmlns:a16="http://schemas.microsoft.com/office/drawing/2014/main" id="{6B0A943C-1DE0-D44D-8446-CE807AAF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787" y="1541265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Making an 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Emotional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Connection</a:t>
            </a:r>
          </a:p>
        </p:txBody>
      </p:sp>
      <p:sp>
        <p:nvSpPr>
          <p:cNvPr id="54" name="Oval 6">
            <a:extLst>
              <a:ext uri="{FF2B5EF4-FFF2-40B4-BE49-F238E27FC236}">
                <a16:creationId xmlns:a16="http://schemas.microsoft.com/office/drawing/2014/main" id="{80B32E56-529B-1742-9ED8-135F46C87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991" y="1879674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Establishes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Stretch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Goals</a:t>
            </a:r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id="{B71C9A1B-CEB8-6943-8054-EB3E37FEF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0838" y="2836344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Clear Vision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and Direction</a:t>
            </a:r>
          </a:p>
        </p:txBody>
      </p:sp>
      <p:sp>
        <p:nvSpPr>
          <p:cNvPr id="56" name="Oval 8">
            <a:extLst>
              <a:ext uri="{FF2B5EF4-FFF2-40B4-BE49-F238E27FC236}">
                <a16:creationId xmlns:a16="http://schemas.microsoft.com/office/drawing/2014/main" id="{4DF277B1-3EAA-8246-993F-D0F54C05D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787" y="5364460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Being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Collaborative 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and a Good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Team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Player</a:t>
            </a:r>
          </a:p>
        </p:txBody>
      </p:sp>
      <p:sp>
        <p:nvSpPr>
          <p:cNvPr id="57" name="Oval 19">
            <a:extLst>
              <a:ext uri="{FF2B5EF4-FFF2-40B4-BE49-F238E27FC236}">
                <a16:creationId xmlns:a16="http://schemas.microsoft.com/office/drawing/2014/main" id="{EDC2FC52-097E-144B-80A2-D4E478A58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954" y="4862749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Develops 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Others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B519952-149C-E74C-A6A1-B6D82F2A5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0839" y="3955453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Communicates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Powerfully and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Prolifically</a:t>
            </a:r>
          </a:p>
        </p:txBody>
      </p:sp>
      <p:sp>
        <p:nvSpPr>
          <p:cNvPr id="59" name="Oval 6">
            <a:extLst>
              <a:ext uri="{FF2B5EF4-FFF2-40B4-BE49-F238E27FC236}">
                <a16:creationId xmlns:a16="http://schemas.microsoft.com/office/drawing/2014/main" id="{08359F60-1EF5-084B-9EE5-378B00306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771" y="1929854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Role Model</a:t>
            </a:r>
          </a:p>
        </p:txBody>
      </p:sp>
      <p:sp>
        <p:nvSpPr>
          <p:cNvPr id="60" name="Oval 7">
            <a:extLst>
              <a:ext uri="{FF2B5EF4-FFF2-40B4-BE49-F238E27FC236}">
                <a16:creationId xmlns:a16="http://schemas.microsoft.com/office/drawing/2014/main" id="{15740810-B326-CF41-89B4-467A59287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549" y="2944630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Champions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Change</a:t>
            </a:r>
          </a:p>
        </p:txBody>
      </p:sp>
      <p:sp>
        <p:nvSpPr>
          <p:cNvPr id="61" name="Oval 7">
            <a:extLst>
              <a:ext uri="{FF2B5EF4-FFF2-40B4-BE49-F238E27FC236}">
                <a16:creationId xmlns:a16="http://schemas.microsoft.com/office/drawing/2014/main" id="{2CECEF23-F0F1-DD4D-A699-8626CA0A5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547" y="4080144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Takes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Initiative</a:t>
            </a:r>
          </a:p>
        </p:txBody>
      </p:sp>
      <p:sp>
        <p:nvSpPr>
          <p:cNvPr id="62" name="Oval 19">
            <a:extLst>
              <a:ext uri="{FF2B5EF4-FFF2-40B4-BE49-F238E27FC236}">
                <a16:creationId xmlns:a16="http://schemas.microsoft.com/office/drawing/2014/main" id="{DE3EC432-3764-E747-A5C8-896CCB381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623" y="4976601"/>
            <a:ext cx="1075161" cy="1049554"/>
          </a:xfrm>
          <a:prstGeom prst="ellipse">
            <a:avLst/>
          </a:prstGeom>
          <a:solidFill>
            <a:schemeClr val="accent2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/>
              </a:rPr>
              <a:t>Fostering</a:t>
            </a:r>
            <a:br>
              <a:rPr lang="en-US" sz="1100" dirty="0">
                <a:solidFill>
                  <a:schemeClr val="bg1"/>
                </a:solidFill>
                <a:latin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</a:rPr>
              <a:t>Innovation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2AD5A97-C8C0-F341-B850-1FFADE767E3D}"/>
              </a:ext>
            </a:extLst>
          </p:cNvPr>
          <p:cNvGrpSpPr/>
          <p:nvPr/>
        </p:nvGrpSpPr>
        <p:grpSpPr>
          <a:xfrm rot="3048425">
            <a:off x="2360899" y="3710767"/>
            <a:ext cx="2691627" cy="462246"/>
            <a:chOff x="5757354" y="3160011"/>
            <a:chExt cx="2691627" cy="462246"/>
          </a:xfrm>
        </p:grpSpPr>
        <p:sp>
          <p:nvSpPr>
            <p:cNvPr id="64" name="Down Arrow 63">
              <a:extLst>
                <a:ext uri="{FF2B5EF4-FFF2-40B4-BE49-F238E27FC236}">
                  <a16:creationId xmlns:a16="http://schemas.microsoft.com/office/drawing/2014/main" id="{BF7BC41E-97E2-274A-8635-88FCCDC43BB1}"/>
                </a:ext>
              </a:extLst>
            </p:cNvPr>
            <p:cNvSpPr/>
            <p:nvPr/>
          </p:nvSpPr>
          <p:spPr bwMode="auto">
            <a:xfrm rot="16200000">
              <a:off x="7540061" y="2697179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5" name="Down Arrow 64">
              <a:extLst>
                <a:ext uri="{FF2B5EF4-FFF2-40B4-BE49-F238E27FC236}">
                  <a16:creationId xmlns:a16="http://schemas.microsoft.com/office/drawing/2014/main" id="{22C01E4C-50A4-5D4C-AACD-7ED3B778FB4C}"/>
                </a:ext>
              </a:extLst>
            </p:cNvPr>
            <p:cNvSpPr/>
            <p:nvPr/>
          </p:nvSpPr>
          <p:spPr bwMode="auto">
            <a:xfrm rot="5400000">
              <a:off x="6220186" y="2713337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BB6FE7A-D9A6-A643-9697-A95BCEEC8062}"/>
              </a:ext>
            </a:extLst>
          </p:cNvPr>
          <p:cNvGrpSpPr/>
          <p:nvPr/>
        </p:nvGrpSpPr>
        <p:grpSpPr>
          <a:xfrm rot="5400000">
            <a:off x="2399475" y="3738476"/>
            <a:ext cx="2691627" cy="462246"/>
            <a:chOff x="5757354" y="3160011"/>
            <a:chExt cx="2691627" cy="462246"/>
          </a:xfrm>
        </p:grpSpPr>
        <p:sp>
          <p:nvSpPr>
            <p:cNvPr id="67" name="Down Arrow 66">
              <a:extLst>
                <a:ext uri="{FF2B5EF4-FFF2-40B4-BE49-F238E27FC236}">
                  <a16:creationId xmlns:a16="http://schemas.microsoft.com/office/drawing/2014/main" id="{4D0C4A32-967B-BD45-B518-28ABD7936E46}"/>
                </a:ext>
              </a:extLst>
            </p:cNvPr>
            <p:cNvSpPr/>
            <p:nvPr/>
          </p:nvSpPr>
          <p:spPr bwMode="auto">
            <a:xfrm rot="16200000">
              <a:off x="7540061" y="2697179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8" name="Down Arrow 67">
              <a:extLst>
                <a:ext uri="{FF2B5EF4-FFF2-40B4-BE49-F238E27FC236}">
                  <a16:creationId xmlns:a16="http://schemas.microsoft.com/office/drawing/2014/main" id="{6755ABEB-F039-8048-BC40-4B3086E0AB90}"/>
                </a:ext>
              </a:extLst>
            </p:cNvPr>
            <p:cNvSpPr/>
            <p:nvPr/>
          </p:nvSpPr>
          <p:spPr bwMode="auto">
            <a:xfrm rot="5400000">
              <a:off x="6220186" y="2713337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4FA05BC-98D5-CA4C-9954-96CC0C1020F9}"/>
              </a:ext>
            </a:extLst>
          </p:cNvPr>
          <p:cNvGrpSpPr/>
          <p:nvPr/>
        </p:nvGrpSpPr>
        <p:grpSpPr>
          <a:xfrm rot="7618806">
            <a:off x="2393857" y="3712538"/>
            <a:ext cx="2691627" cy="462246"/>
            <a:chOff x="5757354" y="3160011"/>
            <a:chExt cx="2691627" cy="462246"/>
          </a:xfrm>
        </p:grpSpPr>
        <p:sp>
          <p:nvSpPr>
            <p:cNvPr id="70" name="Down Arrow 69">
              <a:extLst>
                <a:ext uri="{FF2B5EF4-FFF2-40B4-BE49-F238E27FC236}">
                  <a16:creationId xmlns:a16="http://schemas.microsoft.com/office/drawing/2014/main" id="{F5802540-F618-9741-8D31-D68A67B86F0A}"/>
                </a:ext>
              </a:extLst>
            </p:cNvPr>
            <p:cNvSpPr/>
            <p:nvPr/>
          </p:nvSpPr>
          <p:spPr bwMode="auto">
            <a:xfrm rot="16200000">
              <a:off x="7540061" y="2697179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1" name="Down Arrow 70">
              <a:extLst>
                <a:ext uri="{FF2B5EF4-FFF2-40B4-BE49-F238E27FC236}">
                  <a16:creationId xmlns:a16="http://schemas.microsoft.com/office/drawing/2014/main" id="{C84673B0-0B42-A24E-968A-E0084B6660FD}"/>
                </a:ext>
              </a:extLst>
            </p:cNvPr>
            <p:cNvSpPr/>
            <p:nvPr/>
          </p:nvSpPr>
          <p:spPr bwMode="auto">
            <a:xfrm rot="5400000">
              <a:off x="6220186" y="2713337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2D0369A-59F9-894E-89F9-85220F72A232}"/>
              </a:ext>
            </a:extLst>
          </p:cNvPr>
          <p:cNvGrpSpPr/>
          <p:nvPr/>
        </p:nvGrpSpPr>
        <p:grpSpPr>
          <a:xfrm rot="9772533">
            <a:off x="2392883" y="3718502"/>
            <a:ext cx="2691627" cy="462246"/>
            <a:chOff x="5757354" y="3160011"/>
            <a:chExt cx="2691627" cy="462246"/>
          </a:xfrm>
        </p:grpSpPr>
        <p:sp>
          <p:nvSpPr>
            <p:cNvPr id="73" name="Down Arrow 72">
              <a:extLst>
                <a:ext uri="{FF2B5EF4-FFF2-40B4-BE49-F238E27FC236}">
                  <a16:creationId xmlns:a16="http://schemas.microsoft.com/office/drawing/2014/main" id="{E9A84A46-91E4-DB4D-B181-87CC51439B00}"/>
                </a:ext>
              </a:extLst>
            </p:cNvPr>
            <p:cNvSpPr/>
            <p:nvPr/>
          </p:nvSpPr>
          <p:spPr bwMode="auto">
            <a:xfrm rot="16200000">
              <a:off x="7540061" y="2697179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4" name="Down Arrow 73">
              <a:extLst>
                <a:ext uri="{FF2B5EF4-FFF2-40B4-BE49-F238E27FC236}">
                  <a16:creationId xmlns:a16="http://schemas.microsoft.com/office/drawing/2014/main" id="{8AE1FFE7-258E-B343-8593-3B962EFC0997}"/>
                </a:ext>
              </a:extLst>
            </p:cNvPr>
            <p:cNvSpPr/>
            <p:nvPr/>
          </p:nvSpPr>
          <p:spPr bwMode="auto">
            <a:xfrm rot="5400000">
              <a:off x="6220186" y="2713337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4E5B9C0-7FB7-F543-ADBE-C3DCEBBAA8CE}"/>
              </a:ext>
            </a:extLst>
          </p:cNvPr>
          <p:cNvGrpSpPr/>
          <p:nvPr/>
        </p:nvGrpSpPr>
        <p:grpSpPr>
          <a:xfrm rot="11851086">
            <a:off x="2373702" y="3715521"/>
            <a:ext cx="2691627" cy="462246"/>
            <a:chOff x="5757354" y="3160011"/>
            <a:chExt cx="2691627" cy="462246"/>
          </a:xfrm>
        </p:grpSpPr>
        <p:sp>
          <p:nvSpPr>
            <p:cNvPr id="76" name="Down Arrow 75">
              <a:extLst>
                <a:ext uri="{FF2B5EF4-FFF2-40B4-BE49-F238E27FC236}">
                  <a16:creationId xmlns:a16="http://schemas.microsoft.com/office/drawing/2014/main" id="{7BDF845B-519B-B646-8D8A-4BD3935B3BB6}"/>
                </a:ext>
              </a:extLst>
            </p:cNvPr>
            <p:cNvSpPr/>
            <p:nvPr/>
          </p:nvSpPr>
          <p:spPr bwMode="auto">
            <a:xfrm rot="16200000">
              <a:off x="7540061" y="2697179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7" name="Down Arrow 76">
              <a:extLst>
                <a:ext uri="{FF2B5EF4-FFF2-40B4-BE49-F238E27FC236}">
                  <a16:creationId xmlns:a16="http://schemas.microsoft.com/office/drawing/2014/main" id="{270210E2-4F49-8C42-AC6C-ABD3986A656B}"/>
                </a:ext>
              </a:extLst>
            </p:cNvPr>
            <p:cNvSpPr/>
            <p:nvPr/>
          </p:nvSpPr>
          <p:spPr bwMode="auto">
            <a:xfrm rot="5400000">
              <a:off x="6220186" y="2713337"/>
              <a:ext cx="446088" cy="1371752"/>
            </a:xfrm>
            <a:prstGeom prst="downArrow">
              <a:avLst/>
            </a:prstGeom>
            <a:solidFill>
              <a:schemeClr val="tx2"/>
            </a:solidFill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78" name="Oval 16">
            <a:extLst>
              <a:ext uri="{FF2B5EF4-FFF2-40B4-BE49-F238E27FC236}">
                <a16:creationId xmlns:a16="http://schemas.microsoft.com/office/drawing/2014/main" id="{091CA956-97AD-C34A-9880-194B8F9EE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388" y="3169449"/>
            <a:ext cx="1600304" cy="1600301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Arial"/>
                <a:cs typeface="Arial" charset="0"/>
              </a:rPr>
              <a:t>Inspires 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Arial"/>
                <a:cs typeface="Arial" charset="0"/>
              </a:rPr>
              <a:t>and</a:t>
            </a:r>
            <a:br>
              <a:rPr lang="en-US" dirty="0">
                <a:solidFill>
                  <a:prstClr val="white"/>
                </a:solidFill>
                <a:latin typeface="Arial"/>
                <a:cs typeface="Arial" charset="0"/>
              </a:rPr>
            </a:br>
            <a:r>
              <a:rPr lang="en-US" dirty="0">
                <a:solidFill>
                  <a:prstClr val="white"/>
                </a:solidFill>
                <a:latin typeface="Arial"/>
                <a:cs typeface="Arial" charset="0"/>
              </a:rPr>
              <a:t>Motivates </a:t>
            </a:r>
            <a:br>
              <a:rPr lang="en-US" dirty="0">
                <a:solidFill>
                  <a:prstClr val="white"/>
                </a:solidFill>
                <a:latin typeface="Arial"/>
                <a:cs typeface="Arial" charset="0"/>
              </a:rPr>
            </a:br>
            <a:r>
              <a:rPr lang="en-US" dirty="0">
                <a:solidFill>
                  <a:prstClr val="white"/>
                </a:solidFill>
                <a:latin typeface="Arial"/>
                <a:cs typeface="Arial" charset="0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954735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01AA-C893-D949-9124-07F7905649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Pre-Post Differences Sorted by Difference between Pre- and </a:t>
            </a:r>
            <a:br>
              <a:rPr lang="en-US" dirty="0"/>
            </a:br>
            <a:r>
              <a:rPr lang="en-US" dirty="0"/>
              <a:t>Post-test Results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89D48CC9-C00E-5140-8799-B01C4D9E4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613247"/>
              </p:ext>
            </p:extLst>
          </p:nvPr>
        </p:nvGraphicFramePr>
        <p:xfrm>
          <a:off x="609600" y="1618488"/>
          <a:ext cx="10972800" cy="465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9003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3443-2FA9-AF44-A410-AC73B8C2F7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Competency Companion Development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EC437-6F90-A34D-B0FE-71C4C2FE5F3A}"/>
              </a:ext>
            </a:extLst>
          </p:cNvPr>
          <p:cNvSpPr txBox="1">
            <a:spLocks/>
          </p:cNvSpPr>
          <p:nvPr/>
        </p:nvSpPr>
        <p:spPr>
          <a:xfrm>
            <a:off x="609600" y="1447801"/>
            <a:ext cx="4934306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have created development guides on over 50 competencies.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Clients using a different 360-degree assessment can use our strength building insights.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Each competency is defined and has a list of Linear Developmental Suggestions.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39F31-AB9D-CC47-A6BD-78DFCD56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7" t="12788" r="28015" b="3157"/>
          <a:stretch/>
        </p:blipFill>
        <p:spPr>
          <a:xfrm>
            <a:off x="5780711" y="1347308"/>
            <a:ext cx="5801689" cy="476638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8145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11FE-78D5-3541-B56F-470E421F1C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Competency Companion Development Guide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6FBA69-D8C7-3E4D-85BC-59907E5B84A3}"/>
              </a:ext>
            </a:extLst>
          </p:cNvPr>
          <p:cNvSpPr txBox="1">
            <a:spLocks/>
          </p:cNvSpPr>
          <p:nvPr/>
        </p:nvSpPr>
        <p:spPr>
          <a:xfrm>
            <a:off x="609600" y="1447801"/>
            <a:ext cx="4934306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Next the companion behaviors are displayed. Each competency has between 8 and 13 unique companion behaviors.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887793-2FBE-054C-B5B9-46573DC26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5" t="12725" r="26094" b="6479"/>
          <a:stretch/>
        </p:blipFill>
        <p:spPr>
          <a:xfrm>
            <a:off x="5543906" y="1440485"/>
            <a:ext cx="6063195" cy="46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70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E7D8-24CC-2142-BFAB-98BEEE2BE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Competency Companion Development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31D33-BB83-AD4A-AA91-E5CA0F8F239A}"/>
              </a:ext>
            </a:extLst>
          </p:cNvPr>
          <p:cNvSpPr txBox="1">
            <a:spLocks/>
          </p:cNvSpPr>
          <p:nvPr/>
        </p:nvSpPr>
        <p:spPr>
          <a:xfrm>
            <a:off x="609600" y="1447801"/>
            <a:ext cx="4934306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For each companion behavior we provide a brief rationale of the connection between the companion behavior and the competency.</a:t>
            </a:r>
          </a:p>
          <a:p>
            <a:r>
              <a:rPr lang="en-US" sz="2200" dirty="0"/>
              <a:t>We also did provide three specific developmental suggestions that can be included in a development plan.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E60DC-1D72-5D47-8D87-CAC750A1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6" t="12211" r="30313" b="3157"/>
          <a:stretch/>
        </p:blipFill>
        <p:spPr>
          <a:xfrm>
            <a:off x="6303790" y="1538588"/>
            <a:ext cx="5113838" cy="441301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2620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5E41A-E146-5D4A-B1F8-FA5F3520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a study of 4,216 leaders, 85% were able to make a significant positive improvement on one competency.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4D0ED0-CB27-0D40-994A-8D7095AA25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of the Strength Building Approach and Non- Linear Development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39B5091-A9CF-C84A-95DC-ABFEF4783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234927"/>
              </p:ext>
            </p:extLst>
          </p:nvPr>
        </p:nvGraphicFramePr>
        <p:xfrm>
          <a:off x="5816766" y="1428750"/>
          <a:ext cx="5765633" cy="474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7147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3F92-F602-924B-8495-1340D698D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935951"/>
            <a:ext cx="6073902" cy="34870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you or your employees are still focused on fixing weaknesses, consider how you might incorporate a strength building approach. Experiment with using a competency companion development guide for your leadership development efforts.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The link to download the development guide is included in the survey at the end of this webinar.</a:t>
            </a:r>
            <a:endParaRPr lang="en-US" dirty="0"/>
          </a:p>
          <a:p>
            <a:r>
              <a:rPr lang="en-US" b="1" dirty="0"/>
              <a:t>     You can take the survey by going to: </a:t>
            </a:r>
          </a:p>
          <a:p>
            <a:r>
              <a:rPr lang="en-US" sz="2800" b="1" dirty="0">
                <a:solidFill>
                  <a:srgbClr val="114564"/>
                </a:solidFill>
              </a:rPr>
              <a:t>      </a:t>
            </a:r>
            <a:r>
              <a:rPr lang="en-US" sz="2800" b="1" dirty="0" err="1">
                <a:solidFill>
                  <a:srgbClr val="114564"/>
                </a:solidFill>
              </a:rPr>
              <a:t>bit.ly</a:t>
            </a:r>
            <a:r>
              <a:rPr lang="en-US" sz="2800" b="1" dirty="0">
                <a:solidFill>
                  <a:srgbClr val="114564"/>
                </a:solidFill>
              </a:rPr>
              <a:t>/zfoct19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868BFF-A63F-1340-8A70-41D2AA61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48" y="1315298"/>
            <a:ext cx="5432719" cy="420622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3E23E-213A-1B4F-B04E-D3BB0076A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603" y="1315298"/>
            <a:ext cx="3864626" cy="5000625"/>
          </a:xfrm>
          <a:prstGeom prst="rect">
            <a:avLst/>
          </a:prstGeom>
          <a:effectLst>
            <a:outerShdw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407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9AE16-AF91-1140-9B83-B59C10D2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079" y="2549047"/>
            <a:ext cx="10214253" cy="705423"/>
          </a:xfrm>
        </p:spPr>
        <p:txBody>
          <a:bodyPr/>
          <a:lstStyle/>
          <a:p>
            <a:r>
              <a:rPr lang="en-US" sz="2600" dirty="0"/>
              <a:t>“Man often becomes what he believes himself to be. If I keep on saying to myself that I cannot do a certain thing, it is possible that I may end by really becoming incapable of doing it. On the contrary, if I have the belief that I can do it, I shall surely acquire the capacity to do it even if I may not have it at the beginning.”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3F781-C084-5343-A8C7-48926EDF2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—Mahatma Gandhi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73A36-1321-8047-89B0-839C2FB20173}"/>
              </a:ext>
            </a:extLst>
          </p:cNvPr>
          <p:cNvSpPr/>
          <p:nvPr/>
        </p:nvSpPr>
        <p:spPr>
          <a:xfrm>
            <a:off x="238245" y="6150371"/>
            <a:ext cx="41520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Helvetica" pitchFamily="2" charset="0"/>
              </a:rPr>
              <a:t>Survey link — </a:t>
            </a:r>
            <a:r>
              <a:rPr lang="en-US" sz="2600" b="1" dirty="0" err="1">
                <a:solidFill>
                  <a:schemeClr val="bg1"/>
                </a:solidFill>
                <a:latin typeface="Helvetica" pitchFamily="2" charset="0"/>
              </a:rPr>
              <a:t>bit.ly</a:t>
            </a:r>
            <a:r>
              <a:rPr lang="en-US" sz="2600" b="1" dirty="0">
                <a:solidFill>
                  <a:schemeClr val="bg1"/>
                </a:solidFill>
                <a:latin typeface="Helvetica" pitchFamily="2" charset="0"/>
              </a:rPr>
              <a:t>/zfoct19</a:t>
            </a:r>
          </a:p>
        </p:txBody>
      </p:sp>
    </p:spTree>
    <p:extLst>
      <p:ext uri="{BB962C8B-B14F-4D97-AF65-F5344CB8AC3E}">
        <p14:creationId xmlns:p14="http://schemas.microsoft.com/office/powerpoint/2010/main" val="15808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Managers’ Behavior is Contagious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9758028"/>
              </p:ext>
            </p:extLst>
          </p:nvPr>
        </p:nvGraphicFramePr>
        <p:xfrm>
          <a:off x="707924" y="1600200"/>
          <a:ext cx="8991600" cy="423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166124" y="2209800"/>
            <a:ext cx="2057400" cy="1447800"/>
            <a:chOff x="6934200" y="1905000"/>
            <a:chExt cx="2057400" cy="1447800"/>
          </a:xfrm>
          <a:solidFill>
            <a:schemeClr val="accent2"/>
          </a:solidFill>
        </p:grpSpPr>
        <p:sp>
          <p:nvSpPr>
            <p:cNvPr id="5" name="Rectangle 4"/>
            <p:cNvSpPr/>
            <p:nvPr/>
          </p:nvSpPr>
          <p:spPr>
            <a:xfrm>
              <a:off x="7467600" y="1905000"/>
              <a:ext cx="1524000" cy="1447800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 dirty="0"/>
                <a:t>Higher performing managers had direct reports with higher performance </a:t>
              </a: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6934200" y="2628900"/>
              <a:ext cx="533400" cy="114300"/>
            </a:xfrm>
            <a:prstGeom prst="straightConnector1">
              <a:avLst/>
            </a:prstGeom>
            <a:grpFill/>
            <a:ln w="76200">
              <a:solidFill>
                <a:schemeClr val="accent2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605550" y="4041058"/>
            <a:ext cx="8642558" cy="1432246"/>
            <a:chOff x="394835" y="3736262"/>
            <a:chExt cx="8509638" cy="1432246"/>
          </a:xfrm>
        </p:grpSpPr>
        <p:sp>
          <p:nvSpPr>
            <p:cNvPr id="3" name="Rectangle 2"/>
            <p:cNvSpPr/>
            <p:nvPr/>
          </p:nvSpPr>
          <p:spPr>
            <a:xfrm>
              <a:off x="7399834" y="3736262"/>
              <a:ext cx="1504639" cy="1432246"/>
            </a:xfrm>
            <a:prstGeom prst="rect">
              <a:avLst/>
            </a:prstGeom>
            <a:solidFill>
              <a:srgbClr val="FFAE26"/>
            </a:solidFill>
            <a:ln w="19050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500" b="1" dirty="0"/>
                <a:t>Poor performing managers had direct reports with lower performance </a:t>
              </a:r>
            </a:p>
          </p:txBody>
        </p:sp>
        <p:cxnSp>
          <p:nvCxnSpPr>
            <p:cNvPr id="9" name="Straight Arrow Connector 8"/>
            <p:cNvCxnSpPr>
              <a:cxnSpLocks/>
            </p:cNvCxnSpPr>
            <p:nvPr/>
          </p:nvCxnSpPr>
          <p:spPr>
            <a:xfrm flipH="1">
              <a:off x="394835" y="4343396"/>
              <a:ext cx="7072767" cy="0"/>
            </a:xfrm>
            <a:prstGeom prst="straightConnector1">
              <a:avLst/>
            </a:prstGeom>
            <a:ln w="76200">
              <a:solidFill>
                <a:schemeClr val="accent3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231924" y="5835134"/>
            <a:ext cx="2641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Results based on 265 leaders 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305800" y="6589296"/>
            <a:ext cx="2362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dirty="0">
                <a:solidFill>
                  <a:schemeClr val="bg1"/>
                </a:solidFill>
              </a:rPr>
              <a:t>© 2016 Zenger | Folkman.  All Rights Reserved.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1602659" y="3452744"/>
            <a:ext cx="7954297" cy="0"/>
          </a:xfrm>
          <a:prstGeom prst="line">
            <a:avLst/>
          </a:prstGeom>
          <a:ln w="3810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37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B692C79-751C-0F4D-A348-F42213377986}"/>
              </a:ext>
            </a:extLst>
          </p:cNvPr>
          <p:cNvSpPr txBox="1">
            <a:spLocks/>
          </p:cNvSpPr>
          <p:nvPr/>
        </p:nvSpPr>
        <p:spPr>
          <a:xfrm>
            <a:off x="1406014" y="2090109"/>
            <a:ext cx="5198899" cy="4614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/>
              <a:t>Thank you</a:t>
            </a:r>
            <a:endParaRPr lang="en-US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F7D98-26E9-F441-9C3A-31F13AAE9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014" y="2749644"/>
            <a:ext cx="5427406" cy="2477729"/>
          </a:xfrm>
        </p:spPr>
        <p:txBody>
          <a:bodyPr/>
          <a:lstStyle/>
          <a:p>
            <a:br>
              <a:rPr lang="en-US" sz="1800" dirty="0"/>
            </a:br>
            <a:r>
              <a:rPr lang="en-US" sz="2800" dirty="0"/>
              <a:t>Contact us: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info@zengerfolkman.com</a:t>
            </a:r>
            <a:r>
              <a:rPr lang="en-US" sz="2800" dirty="0"/>
              <a:t> or </a:t>
            </a:r>
            <a:r>
              <a:rPr lang="en-US" sz="2800" dirty="0">
                <a:hlinkClick r:id="rId4"/>
              </a:rPr>
              <a:t>www.zengerfolkman.com</a:t>
            </a: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97021-5977-5145-B8FD-FD0BF17EA552}"/>
              </a:ext>
            </a:extLst>
          </p:cNvPr>
          <p:cNvSpPr/>
          <p:nvPr/>
        </p:nvSpPr>
        <p:spPr>
          <a:xfrm>
            <a:off x="1205597" y="4734930"/>
            <a:ext cx="41520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latin typeface="Helvetica" pitchFamily="2" charset="0"/>
              </a:rPr>
              <a:t>Survey link — </a:t>
            </a:r>
            <a:r>
              <a:rPr lang="en-US" sz="2600" b="1" dirty="0" err="1">
                <a:solidFill>
                  <a:schemeClr val="accent2"/>
                </a:solidFill>
                <a:latin typeface="Helvetica" pitchFamily="2" charset="0"/>
              </a:rPr>
              <a:t>bit.ly</a:t>
            </a:r>
            <a:r>
              <a:rPr lang="en-US" sz="2600" b="1" dirty="0">
                <a:solidFill>
                  <a:schemeClr val="accent2"/>
                </a:solidFill>
                <a:latin typeface="Helvetica" pitchFamily="2" charset="0"/>
              </a:rPr>
              <a:t>/zfoct19</a:t>
            </a:r>
          </a:p>
        </p:txBody>
      </p:sp>
    </p:spTree>
    <p:extLst>
      <p:ext uri="{BB962C8B-B14F-4D97-AF65-F5344CB8AC3E}">
        <p14:creationId xmlns:p14="http://schemas.microsoft.com/office/powerpoint/2010/main" val="104939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CFBCAE-A123-4646-A652-398959C552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Goal 25 Years Ago:</a:t>
            </a:r>
            <a:br>
              <a:rPr lang="en-US" dirty="0"/>
            </a:br>
            <a:r>
              <a:rPr lang="en-US" dirty="0"/>
              <a:t>“Help Bad Leaders become Good Leaders”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BBF4B-1A10-4CCD-8F1D-3BF3DDE2735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first efforts to help leaders improve was primarily focused on helping bad leaders to no longer be bad; hopefully for some to become good leaders.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believed the major problem to overcome was their weaknesses. Identifying significant weaknesses was the key to improvement.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1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034B81-580A-45CB-9855-0EA68468C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Original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6E6203-89D9-41CF-9011-696F2A4F420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Assess each leader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Identify their weaknesses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Create plan to improve those weaknesses</a:t>
            </a:r>
          </a:p>
          <a:p>
            <a:endParaRPr lang="en-US" dirty="0"/>
          </a:p>
          <a:p>
            <a:r>
              <a:rPr lang="en-US" dirty="0"/>
              <a:t>Assumption—A leader's weaknesses hold them back from being a good leader.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149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6" y="3942777"/>
            <a:ext cx="11353800" cy="1721423"/>
          </a:xfrm>
        </p:spPr>
        <p:txBody>
          <a:bodyPr/>
          <a:lstStyle/>
          <a:p>
            <a:r>
              <a:rPr lang="en-US" dirty="0"/>
              <a:t>After 25 years we discovered a better way</a:t>
            </a:r>
          </a:p>
        </p:txBody>
      </p:sp>
    </p:spTree>
    <p:extLst>
      <p:ext uri="{BB962C8B-B14F-4D97-AF65-F5344CB8AC3E}">
        <p14:creationId xmlns:p14="http://schemas.microsoft.com/office/powerpoint/2010/main" val="12697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EDA6-967C-6C4F-88B7-0674BB3A69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Impact of Leadership Effectiveness with No Perceived Strengths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B3F65190-792B-1A4E-810D-0B0E31B4F6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042108"/>
              </p:ext>
            </p:extLst>
          </p:nvPr>
        </p:nvGraphicFramePr>
        <p:xfrm>
          <a:off x="838200" y="1789049"/>
          <a:ext cx="10515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D6D6DC56-2B50-D842-9DC3-891749354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241" y="5664090"/>
            <a:ext cx="579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dirty="0"/>
              <a:t>Number of Profound Strengths</a:t>
            </a:r>
            <a:br>
              <a:rPr kumimoji="1" lang="en-US" dirty="0"/>
            </a:br>
            <a:r>
              <a:rPr kumimoji="1" lang="en-US" sz="1400" i="1" dirty="0"/>
              <a:t>(Competencies at the 90</a:t>
            </a:r>
            <a:r>
              <a:rPr kumimoji="1" lang="en-US" sz="1400" i="1" baseline="30000" dirty="0"/>
              <a:t>th</a:t>
            </a:r>
            <a:r>
              <a:rPr kumimoji="1" lang="en-US" sz="1400" i="1" dirty="0"/>
              <a:t> percentile)</a:t>
            </a:r>
            <a:endParaRPr kumimoji="1" lang="en-US" sz="1400" dirty="0"/>
          </a:p>
        </p:txBody>
      </p:sp>
    </p:spTree>
    <p:extLst>
      <p:ext uri="{BB962C8B-B14F-4D97-AF65-F5344CB8AC3E}">
        <p14:creationId xmlns:p14="http://schemas.microsoft.com/office/powerpoint/2010/main" val="79641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5A16-8C0D-5D42-86AE-E58E91D2AA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Impact of One Strength on Overall Perception of </a:t>
            </a:r>
            <a:br>
              <a:rPr lang="en-US" dirty="0"/>
            </a:br>
            <a:r>
              <a:rPr lang="en-US" dirty="0"/>
              <a:t>Leadership Effectiveness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C68DF342-315C-DE4D-A2E0-089C89BB9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7671" y="1825625"/>
          <a:ext cx="10515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3EBD9CBF-85A6-7A4B-89E1-DAA01F46F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241" y="5664090"/>
            <a:ext cx="579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dirty="0"/>
              <a:t>Number of Profound Strengths</a:t>
            </a:r>
            <a:br>
              <a:rPr kumimoji="1" lang="en-US" dirty="0"/>
            </a:br>
            <a:r>
              <a:rPr kumimoji="1" lang="en-US" sz="1400" i="1" dirty="0"/>
              <a:t>(Competencies at the 90</a:t>
            </a:r>
            <a:r>
              <a:rPr kumimoji="1" lang="en-US" sz="1400" i="1" baseline="30000" dirty="0"/>
              <a:t>th</a:t>
            </a:r>
            <a:r>
              <a:rPr kumimoji="1" lang="en-US" sz="1400" i="1" dirty="0"/>
              <a:t> percentile)</a:t>
            </a:r>
            <a:endParaRPr kumimoji="1" lang="en-US" sz="1400" dirty="0"/>
          </a:p>
        </p:txBody>
      </p:sp>
    </p:spTree>
    <p:extLst>
      <p:ext uri="{BB962C8B-B14F-4D97-AF65-F5344CB8AC3E}">
        <p14:creationId xmlns:p14="http://schemas.microsoft.com/office/powerpoint/2010/main" val="413346127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ZF 2017 ">
      <a:dk1>
        <a:srgbClr val="747171"/>
      </a:dk1>
      <a:lt1>
        <a:srgbClr val="FFFFFF"/>
      </a:lt1>
      <a:dk2>
        <a:srgbClr val="464343"/>
      </a:dk2>
      <a:lt2>
        <a:srgbClr val="F3F1F0"/>
      </a:lt2>
      <a:accent1>
        <a:srgbClr val="0CA7A5"/>
      </a:accent1>
      <a:accent2>
        <a:srgbClr val="3A5A79"/>
      </a:accent2>
      <a:accent3>
        <a:srgbClr val="FBB121"/>
      </a:accent3>
      <a:accent4>
        <a:srgbClr val="0CD6AB"/>
      </a:accent4>
      <a:accent5>
        <a:srgbClr val="66A8DA"/>
      </a:accent5>
      <a:accent6>
        <a:srgbClr val="A02120"/>
      </a:accent6>
      <a:hlink>
        <a:srgbClr val="056E8D"/>
      </a:hlink>
      <a:folHlink>
        <a:srgbClr val="FBB1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ZF PowerPoint Template" id="{690A6BFC-E37F-8A4E-8520-27C8651C7364}" vid="{1A124309-3346-ED4C-B032-512AA2A83D09}"/>
    </a:ext>
  </a:extLst>
</a:theme>
</file>

<file path=ppt/theme/theme2.xml><?xml version="1.0" encoding="utf-8"?>
<a:theme xmlns:a="http://schemas.openxmlformats.org/drawingml/2006/main" name="Side Photo Slide">
  <a:themeElements>
    <a:clrScheme name="ZF 2017 ">
      <a:dk1>
        <a:srgbClr val="747171"/>
      </a:dk1>
      <a:lt1>
        <a:srgbClr val="FFFFFF"/>
      </a:lt1>
      <a:dk2>
        <a:srgbClr val="464343"/>
      </a:dk2>
      <a:lt2>
        <a:srgbClr val="F3F1F0"/>
      </a:lt2>
      <a:accent1>
        <a:srgbClr val="0CA7A5"/>
      </a:accent1>
      <a:accent2>
        <a:srgbClr val="3A5A79"/>
      </a:accent2>
      <a:accent3>
        <a:srgbClr val="FBB121"/>
      </a:accent3>
      <a:accent4>
        <a:srgbClr val="0CD6AB"/>
      </a:accent4>
      <a:accent5>
        <a:srgbClr val="66A8DA"/>
      </a:accent5>
      <a:accent6>
        <a:srgbClr val="A02120"/>
      </a:accent6>
      <a:hlink>
        <a:srgbClr val="056E8D"/>
      </a:hlink>
      <a:folHlink>
        <a:srgbClr val="FBB12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ZF PowerPoint Template" id="{690A6BFC-E37F-8A4E-8520-27C8651C7364}" vid="{F1573665-449B-7246-82AA-84247E4FA705}"/>
    </a:ext>
  </a:extLst>
</a:theme>
</file>

<file path=ppt/theme/theme3.xml><?xml version="1.0" encoding="utf-8"?>
<a:theme xmlns:a="http://schemas.openxmlformats.org/drawingml/2006/main" name="Full Slide">
  <a:themeElements>
    <a:clrScheme name="ZF 2017 ">
      <a:dk1>
        <a:srgbClr val="747171"/>
      </a:dk1>
      <a:lt1>
        <a:srgbClr val="FFFFFF"/>
      </a:lt1>
      <a:dk2>
        <a:srgbClr val="464343"/>
      </a:dk2>
      <a:lt2>
        <a:srgbClr val="F3F1F0"/>
      </a:lt2>
      <a:accent1>
        <a:srgbClr val="0CA7A5"/>
      </a:accent1>
      <a:accent2>
        <a:srgbClr val="3A5A79"/>
      </a:accent2>
      <a:accent3>
        <a:srgbClr val="FBB121"/>
      </a:accent3>
      <a:accent4>
        <a:srgbClr val="0CD6AB"/>
      </a:accent4>
      <a:accent5>
        <a:srgbClr val="66A8DA"/>
      </a:accent5>
      <a:accent6>
        <a:srgbClr val="A02120"/>
      </a:accent6>
      <a:hlink>
        <a:srgbClr val="056E8D"/>
      </a:hlink>
      <a:folHlink>
        <a:srgbClr val="FBB12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ZF PowerPoint Template" id="{690A6BFC-E37F-8A4E-8520-27C8651C7364}" vid="{4ACAD09E-4BC8-5448-ABB6-6E81B6AAB889}"/>
    </a:ext>
  </a:extLst>
</a:theme>
</file>

<file path=ppt/theme/theme4.xml><?xml version="1.0" encoding="utf-8"?>
<a:theme xmlns:a="http://schemas.openxmlformats.org/drawingml/2006/main" name="White Slide">
  <a:themeElements>
    <a:clrScheme name="ZF 2017 ">
      <a:dk1>
        <a:srgbClr val="747171"/>
      </a:dk1>
      <a:lt1>
        <a:srgbClr val="FFFFFF"/>
      </a:lt1>
      <a:dk2>
        <a:srgbClr val="464343"/>
      </a:dk2>
      <a:lt2>
        <a:srgbClr val="F3F1F0"/>
      </a:lt2>
      <a:accent1>
        <a:srgbClr val="0CA7A5"/>
      </a:accent1>
      <a:accent2>
        <a:srgbClr val="3A5A79"/>
      </a:accent2>
      <a:accent3>
        <a:srgbClr val="FBB121"/>
      </a:accent3>
      <a:accent4>
        <a:srgbClr val="0CD6AB"/>
      </a:accent4>
      <a:accent5>
        <a:srgbClr val="66A8DA"/>
      </a:accent5>
      <a:accent6>
        <a:srgbClr val="A02120"/>
      </a:accent6>
      <a:hlink>
        <a:srgbClr val="056E8D"/>
      </a:hlink>
      <a:folHlink>
        <a:srgbClr val="FBB1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ZF PowerPoint Template" id="{690A6BFC-E37F-8A4E-8520-27C8651C7364}" vid="{722DC4B8-84E8-1A44-8390-1234B826C39D}"/>
    </a:ext>
  </a:extLst>
</a:theme>
</file>

<file path=ppt/theme/theme5.xml><?xml version="1.0" encoding="utf-8"?>
<a:theme xmlns:a="http://schemas.openxmlformats.org/drawingml/2006/main" name="Poll/Quiz">
  <a:themeElements>
    <a:clrScheme name="ZF 2017 ">
      <a:dk1>
        <a:srgbClr val="747171"/>
      </a:dk1>
      <a:lt1>
        <a:srgbClr val="FFFFFF"/>
      </a:lt1>
      <a:dk2>
        <a:srgbClr val="464343"/>
      </a:dk2>
      <a:lt2>
        <a:srgbClr val="F3F1F0"/>
      </a:lt2>
      <a:accent1>
        <a:srgbClr val="0CA7A5"/>
      </a:accent1>
      <a:accent2>
        <a:srgbClr val="3A5A79"/>
      </a:accent2>
      <a:accent3>
        <a:srgbClr val="FBB121"/>
      </a:accent3>
      <a:accent4>
        <a:srgbClr val="0CD6AB"/>
      </a:accent4>
      <a:accent5>
        <a:srgbClr val="66A8DA"/>
      </a:accent5>
      <a:accent6>
        <a:srgbClr val="A02120"/>
      </a:accent6>
      <a:hlink>
        <a:srgbClr val="056E8D"/>
      </a:hlink>
      <a:folHlink>
        <a:srgbClr val="FBB12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ZF PowerPoint Template" id="{690A6BFC-E37F-8A4E-8520-27C8651C7364}" vid="{18DC1DD7-583B-0C43-A315-8125631E943D}"/>
    </a:ext>
  </a:extLst>
</a:theme>
</file>

<file path=ppt/theme/theme6.xml><?xml version="1.0" encoding="utf-8"?>
<a:theme xmlns:a="http://schemas.openxmlformats.org/drawingml/2006/main" name="End Title Slide">
  <a:themeElements>
    <a:clrScheme name="ZF 2017 ">
      <a:dk1>
        <a:srgbClr val="747171"/>
      </a:dk1>
      <a:lt1>
        <a:srgbClr val="FFFFFF"/>
      </a:lt1>
      <a:dk2>
        <a:srgbClr val="464343"/>
      </a:dk2>
      <a:lt2>
        <a:srgbClr val="F3F1F0"/>
      </a:lt2>
      <a:accent1>
        <a:srgbClr val="0CA7A5"/>
      </a:accent1>
      <a:accent2>
        <a:srgbClr val="3A5A79"/>
      </a:accent2>
      <a:accent3>
        <a:srgbClr val="FBB121"/>
      </a:accent3>
      <a:accent4>
        <a:srgbClr val="0CD6AB"/>
      </a:accent4>
      <a:accent5>
        <a:srgbClr val="66A8DA"/>
      </a:accent5>
      <a:accent6>
        <a:srgbClr val="A02120"/>
      </a:accent6>
      <a:hlink>
        <a:srgbClr val="056E8D"/>
      </a:hlink>
      <a:folHlink>
        <a:srgbClr val="FBB12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ZF PowerPoint Template" id="{690A6BFC-E37F-8A4E-8520-27C8651C7364}" vid="{B51C72A6-B906-8244-BFA7-8F8108DC64AC}"/>
    </a:ext>
  </a:extLst>
</a:theme>
</file>

<file path=ppt/theme/theme7.xml><?xml version="1.0" encoding="utf-8"?>
<a:theme xmlns:a="http://schemas.openxmlformats.org/drawingml/2006/main" name="1_White Slide">
  <a:themeElements>
    <a:clrScheme name="ZF 2017 ">
      <a:dk1>
        <a:srgbClr val="747171"/>
      </a:dk1>
      <a:lt1>
        <a:srgbClr val="FFFFFF"/>
      </a:lt1>
      <a:dk2>
        <a:srgbClr val="464343"/>
      </a:dk2>
      <a:lt2>
        <a:srgbClr val="F3F1F0"/>
      </a:lt2>
      <a:accent1>
        <a:srgbClr val="0CA7A5"/>
      </a:accent1>
      <a:accent2>
        <a:srgbClr val="3A5A79"/>
      </a:accent2>
      <a:accent3>
        <a:srgbClr val="FBB121"/>
      </a:accent3>
      <a:accent4>
        <a:srgbClr val="0CD6AB"/>
      </a:accent4>
      <a:accent5>
        <a:srgbClr val="66A8DA"/>
      </a:accent5>
      <a:accent6>
        <a:srgbClr val="A02120"/>
      </a:accent6>
      <a:hlink>
        <a:srgbClr val="056E8D"/>
      </a:hlink>
      <a:folHlink>
        <a:srgbClr val="FBB1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ZF PowerPoint Template" id="{690A6BFC-E37F-8A4E-8520-27C8651C7364}" vid="{722DC4B8-84E8-1A44-8390-1234B826C39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ZF PowerPoint Template</Template>
  <TotalTime>14552</TotalTime>
  <Words>2430</Words>
  <Application>Microsoft Macintosh PowerPoint</Application>
  <PresentationFormat>Widescreen</PresentationFormat>
  <Paragraphs>388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ArialUnicodeMS</vt:lpstr>
      <vt:lpstr>PingFangSC-Regular</vt:lpstr>
      <vt:lpstr>.AppleSystemUIFont</vt:lpstr>
      <vt:lpstr>Arial</vt:lpstr>
      <vt:lpstr>Calibri</vt:lpstr>
      <vt:lpstr>Calibri Light</vt:lpstr>
      <vt:lpstr>Helvetica</vt:lpstr>
      <vt:lpstr>Title Slide</vt:lpstr>
      <vt:lpstr>Side Photo Slide</vt:lpstr>
      <vt:lpstr>Full Slide</vt:lpstr>
      <vt:lpstr>White Slide</vt:lpstr>
      <vt:lpstr>Poll/Quiz</vt:lpstr>
      <vt:lpstr>End Title Slide</vt:lpstr>
      <vt:lpstr>1_White Slide</vt:lpstr>
      <vt:lpstr>A New Technology to Help Leaders Go to the Next Step in Developing Strengths</vt:lpstr>
      <vt:lpstr>Better Leaders, Better Results</vt:lpstr>
      <vt:lpstr>Leaders with Better Skills Consistently Deliver Better Results</vt:lpstr>
      <vt:lpstr>Managers’ Behavior is Contagious</vt:lpstr>
      <vt:lpstr>Our Goal 25 Years Ago: “Help Bad Leaders become Good Leaders”</vt:lpstr>
      <vt:lpstr>Original Process</vt:lpstr>
      <vt:lpstr>After 25 years we discovered a better way</vt:lpstr>
      <vt:lpstr>Impact of Leadership Effectiveness with No Perceived Strengths</vt:lpstr>
      <vt:lpstr>Impact of One Strength on Overall Perception of  Leadership Effectiveness</vt:lpstr>
      <vt:lpstr>Three Strengths Raises Leadership Effectiveness  to the 81st Percentile</vt:lpstr>
      <vt:lpstr>You don’t have to be perfect to be an extraordinary leader</vt:lpstr>
      <vt:lpstr>New Assumption</vt:lpstr>
      <vt:lpstr>Are all the approaches to strengths the same?</vt:lpstr>
      <vt:lpstr>This discovery raised a  new question</vt:lpstr>
      <vt:lpstr>Linear Development</vt:lpstr>
      <vt:lpstr>Linear versus Non-linear Development </vt:lpstr>
      <vt:lpstr>What is Linear Development?</vt:lpstr>
      <vt:lpstr>To understand what leaders did to develop strengths we analyzed our data </vt:lpstr>
      <vt:lpstr>Competency Companions Provide Non-linear Insights</vt:lpstr>
      <vt:lpstr>Non-linear Development Gives Leaders Options</vt:lpstr>
      <vt:lpstr>How do Competency Companions Work?</vt:lpstr>
      <vt:lpstr>How do Competency Companions Work?</vt:lpstr>
      <vt:lpstr>How do Competency Companions Work?</vt:lpstr>
      <vt:lpstr>How do Competency Companions Work?</vt:lpstr>
      <vt:lpstr>How do Competency Companions Work?</vt:lpstr>
      <vt:lpstr>How do Competency Companions Work?</vt:lpstr>
      <vt:lpstr>Companion Behaviors – Is there good evidence for the theory?</vt:lpstr>
      <vt:lpstr>Evidence that improving companion competencies causes improvement in a competency being developed</vt:lpstr>
      <vt:lpstr>Research Identified 10 Companion Behaviors for Inspires and Motivates Others</vt:lpstr>
      <vt:lpstr>Analyzed Pre- versus Post-test Differences on  Individual Behaviors</vt:lpstr>
      <vt:lpstr>Leaders who improved in their ability to inspire and  motivate others</vt:lpstr>
      <vt:lpstr>22 of the top 25 behaviors showing the largest significant differences connected to 9 of the 10 companion behaviors in the model</vt:lpstr>
      <vt:lpstr>Pre-Post Differences Sorted by Difference between Pre- and  Post-test Results</vt:lpstr>
      <vt:lpstr>The Competency Companion Development Guide</vt:lpstr>
      <vt:lpstr>The Competency Companion Development Guide</vt:lpstr>
      <vt:lpstr>The Competency Companion Development Guide</vt:lpstr>
      <vt:lpstr>Results of the Strength Building Approach and Non- Linear Development</vt:lpstr>
      <vt:lpstr>Next Steps</vt:lpstr>
      <vt:lpstr>“Man often becomes what he believes himself to be. If I keep on saying to myself that I cannot do a certain thing, it is possible that I may end by really becoming incapable of doing it. On the contrary, if I have the belief that I can do it, I shall surely acquire the capacity to do it even if I may not have it at the beginning.”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Jimenez</dc:creator>
  <cp:lastModifiedBy>Jon Jimenez</cp:lastModifiedBy>
  <cp:revision>273</cp:revision>
  <cp:lastPrinted>2019-10-11T21:23:34Z</cp:lastPrinted>
  <dcterms:created xsi:type="dcterms:W3CDTF">2017-01-06T15:20:26Z</dcterms:created>
  <dcterms:modified xsi:type="dcterms:W3CDTF">2019-10-30T22:18:07Z</dcterms:modified>
</cp:coreProperties>
</file>